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95" r:id="rId7"/>
    <p:sldId id="262" r:id="rId8"/>
    <p:sldId id="263" r:id="rId9"/>
    <p:sldId id="290" r:id="rId10"/>
    <p:sldId id="292" r:id="rId11"/>
    <p:sldId id="264" r:id="rId12"/>
    <p:sldId id="265" r:id="rId13"/>
    <p:sldId id="296" r:id="rId14"/>
    <p:sldId id="294" r:id="rId15"/>
    <p:sldId id="267" r:id="rId16"/>
    <p:sldId id="268" r:id="rId17"/>
    <p:sldId id="269" r:id="rId18"/>
    <p:sldId id="291" r:id="rId19"/>
    <p:sldId id="293" r:id="rId20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8C179-A4DC-0E83-6BE3-6E49BE12B6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6EEF77-C8D2-233B-8859-6FBA9148BB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32B7F-2812-E8C5-C04B-48944DABD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EDFE-1504-4943-95AD-181E28DE47BD}" type="datetimeFigureOut">
              <a:rPr lang="hr-HR" smtClean="0"/>
              <a:t>14.11.2022.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E1EC5-2562-074E-97EF-B3209F2FA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24C98-D191-D935-CD56-96D368353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8943C-5DA4-4E92-9126-6113C42611A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99298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8AA15-2643-E7E2-4D89-15EAA5044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62AEB3-DBE7-7DFE-91E7-05F6BD3065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33395-39D7-29A1-4C25-DDA1E39E9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EDFE-1504-4943-95AD-181E28DE47BD}" type="datetimeFigureOut">
              <a:rPr lang="hr-HR" smtClean="0"/>
              <a:t>14.11.2022.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6D7DF-DEAA-4BF7-635C-CB8259E5B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E6B0C-C952-A981-EFA2-FB72F4B4A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8943C-5DA4-4E92-9126-6113C42611A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5767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3E0AC5-DF09-4F76-CCAD-895C116291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B8651B-DFE7-7AF1-3446-1ADEBF95B7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2A1A87-C33B-FD41-6598-14DE88401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EDFE-1504-4943-95AD-181E28DE47BD}" type="datetimeFigureOut">
              <a:rPr lang="hr-HR" smtClean="0"/>
              <a:t>14.11.2022.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DF3F6-A6DD-3703-BD9D-2F8A2EA20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4526F-053C-0D34-6F05-E66ABBA74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8943C-5DA4-4E92-9126-6113C42611A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12955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E244D-FFA7-55EE-2CAF-97370F33F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97F5B-19CC-3AA0-FCEE-533BC1206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6D45F-A93A-32DD-4B60-4EF888C37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EDFE-1504-4943-95AD-181E28DE47BD}" type="datetimeFigureOut">
              <a:rPr lang="hr-HR" smtClean="0"/>
              <a:t>14.11.2022.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992DD-3C47-03F6-C2F0-963A16B66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7F339-00EB-BC15-7A5A-0A6D54AA7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8943C-5DA4-4E92-9126-6113C42611A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14485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0BE71-2797-F5E8-FA77-C7A4D171B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98C1A2-A2D4-1DB1-343C-4F1B7878F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D961E-D1DD-49AA-872F-5F85B812A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EDFE-1504-4943-95AD-181E28DE47BD}" type="datetimeFigureOut">
              <a:rPr lang="hr-HR" smtClean="0"/>
              <a:t>14.11.2022.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BCD8D-62B1-0C35-D4CF-DC19AA164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A3E3D-FD10-7787-6980-81A0890E1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8943C-5DA4-4E92-9126-6113C42611A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68738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FAEB5-F8B8-5EBE-81D1-4EF3E50A0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51C7F-523F-2418-1E3B-A4E7ACDCA8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8E347C-3DA2-4E91-D5C1-967E29D749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3701D-1AE7-24AD-4AB2-B28ED1AEB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EDFE-1504-4943-95AD-181E28DE47BD}" type="datetimeFigureOut">
              <a:rPr lang="hr-HR" smtClean="0"/>
              <a:t>14.11.2022.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9C35A-40E9-F375-3D14-B8547B156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F7088E-7087-D2A2-64A6-DCEFBC5A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8943C-5DA4-4E92-9126-6113C42611A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05982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EA82B-17D4-B6A6-8DA4-03AFFF757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21D991-35CB-1E56-0A68-B2D6A27EF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911F17-961D-56B9-0517-6FF1862992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738E45-F635-2E10-7C8C-4A03DA007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50196B-45D8-359F-0465-3057CACF16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0631E7-0D0E-0B07-F934-4604A85A5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EDFE-1504-4943-95AD-181E28DE47BD}" type="datetimeFigureOut">
              <a:rPr lang="hr-HR" smtClean="0"/>
              <a:t>14.11.2022.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308D80-9E18-35BB-DCD2-3DE8A5E65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9BCAE3-874C-3C33-F04B-3C3B73AFE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8943C-5DA4-4E92-9126-6113C42611A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17409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7E9BE-9C3E-DAE5-00EE-2DAA9FB95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1706DC-CC1A-6CF3-D502-5500FFC95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EDFE-1504-4943-95AD-181E28DE47BD}" type="datetimeFigureOut">
              <a:rPr lang="hr-HR" smtClean="0"/>
              <a:t>14.11.2022.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9B3DC7-001B-23C9-E04E-62772F671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D85518-91D6-B1E0-E90F-DCF078417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8943C-5DA4-4E92-9126-6113C42611A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75204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88037A-337C-06A9-2361-39C65E543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EDFE-1504-4943-95AD-181E28DE47BD}" type="datetimeFigureOut">
              <a:rPr lang="hr-HR" smtClean="0"/>
              <a:t>14.11.2022.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1B27D7-6CED-0527-A70E-5220D3D5C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9DDA04-0D05-A52A-6549-84F5A0DBE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8943C-5DA4-4E92-9126-6113C42611A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07253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EE2C1-13E7-9D57-8D89-293C4DF24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45CCD-608B-7CE7-7752-4F2698CB7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F3AB0-4C59-6601-B0AB-DAD28F271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9C087-97AE-C876-16DB-4DCC09068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EDFE-1504-4943-95AD-181E28DE47BD}" type="datetimeFigureOut">
              <a:rPr lang="hr-HR" smtClean="0"/>
              <a:t>14.11.2022.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BEADB3-0C71-02CB-9A73-700212D1F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34061D-14CF-8148-4E0A-A963CC210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8943C-5DA4-4E92-9126-6113C42611A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5980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F268E-2102-CDC5-C838-6DBFED994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1AC04E-23FD-DA6D-5629-63EC459FE1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737A00-0A1D-F7ED-E923-80C8749F51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514492-8953-E72A-F554-3A157823C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EDFE-1504-4943-95AD-181E28DE47BD}" type="datetimeFigureOut">
              <a:rPr lang="hr-HR" smtClean="0"/>
              <a:t>14.11.2022.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F7ECF9-CD0D-1A0C-F910-508D1DF01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20079-1897-E34E-55FE-C5BC6C4DF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8943C-5DA4-4E92-9126-6113C42611A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32387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BB4859-DF01-5877-5F0F-A9ECF8B36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7E1EA-94EF-1D64-8E3A-87E5AE72C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2F53E-5A91-8F10-5DF9-DF0ADED96D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EDFE-1504-4943-95AD-181E28DE47BD}" type="datetimeFigureOut">
              <a:rPr lang="hr-HR" smtClean="0"/>
              <a:t>14.11.2022.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A7A43-72BA-8130-7878-D6DB5C223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4DC5B-4880-C5EE-BAB6-31C5A1347C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8943C-5DA4-4E92-9126-6113C42611A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27433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6BBA-ED96-67B1-65F7-B38C58086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7086" y="3526536"/>
            <a:ext cx="6474410" cy="1012054"/>
          </a:xfrm>
        </p:spPr>
        <p:txBody>
          <a:bodyPr>
            <a:normAutofit fontScale="90000"/>
          </a:bodyPr>
          <a:lstStyle/>
          <a:p>
            <a:r>
              <a:rPr lang="hr-HR" sz="5400" b="1" dirty="0" err="1"/>
              <a:t>Lesson</a:t>
            </a:r>
            <a:r>
              <a:rPr lang="hr-HR" sz="5400" b="1" dirty="0"/>
              <a:t> 16</a:t>
            </a:r>
            <a:br>
              <a:rPr lang="hr-HR" sz="5400" b="1" dirty="0"/>
            </a:br>
            <a:r>
              <a:rPr lang="hr-HR" sz="5400" b="1" dirty="0"/>
              <a:t>I </a:t>
            </a:r>
            <a:r>
              <a:rPr lang="hr-HR" sz="5400" b="1" dirty="0" err="1"/>
              <a:t>was</a:t>
            </a:r>
            <a:r>
              <a:rPr lang="hr-HR" sz="5400" b="1" dirty="0"/>
              <a:t> </a:t>
            </a:r>
            <a:r>
              <a:rPr lang="hr-HR" sz="5400" b="1" dirty="0" err="1"/>
              <a:t>crazy</a:t>
            </a:r>
            <a:r>
              <a:rPr lang="hr-HR" sz="5400" b="1" dirty="0"/>
              <a:t> </a:t>
            </a:r>
            <a:r>
              <a:rPr lang="hr-HR" sz="5400" b="1" dirty="0" err="1"/>
              <a:t>about</a:t>
            </a:r>
            <a:r>
              <a:rPr lang="hr-HR" sz="5400" b="1" dirty="0"/>
              <a:t> John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3C4857-69B2-EE48-4649-CAC5F1D5B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0558" y="2305050"/>
            <a:ext cx="6400938" cy="1710489"/>
          </a:xfrm>
        </p:spPr>
        <p:txBody>
          <a:bodyPr>
            <a:noAutofit/>
          </a:bodyPr>
          <a:lstStyle/>
          <a:p>
            <a:r>
              <a:rPr lang="hr-HR" sz="6500" b="1" dirty="0">
                <a:solidFill>
                  <a:srgbClr val="C00000"/>
                </a:solidFill>
              </a:rPr>
              <a:t>UNIT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0A8FD-78CA-267A-FC8E-E8AE8DDF1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88" y="528449"/>
            <a:ext cx="4505897" cy="59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59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 </a:t>
            </a:r>
            <a:r>
              <a:rPr lang="hr-HR" i="1" dirty="0" err="1"/>
              <a:t>page</a:t>
            </a:r>
            <a:r>
              <a:rPr lang="hr-HR" i="1" dirty="0"/>
              <a:t> 81.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49E1A4-5B06-38A4-FAAE-6409FB6E5227}"/>
              </a:ext>
            </a:extLst>
          </p:cNvPr>
          <p:cNvSpPr txBox="1"/>
          <p:nvPr/>
        </p:nvSpPr>
        <p:spPr>
          <a:xfrm>
            <a:off x="5844375" y="1151518"/>
            <a:ext cx="59313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Fill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missing</a:t>
            </a:r>
            <a:r>
              <a:rPr lang="hr-HR" sz="2800" b="1" dirty="0"/>
              <a:t> </a:t>
            </a:r>
            <a:r>
              <a:rPr lang="hr-HR" sz="2800" b="1" dirty="0" err="1"/>
              <a:t>information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C. </a:t>
            </a:r>
            <a:r>
              <a:rPr lang="hr-HR" sz="2800" b="1" dirty="0" err="1"/>
              <a:t>Look</a:t>
            </a:r>
            <a:r>
              <a:rPr lang="hr-HR" sz="2800" b="1" dirty="0"/>
              <a:t> </a:t>
            </a:r>
            <a:r>
              <a:rPr lang="hr-HR" sz="2800" b="1" dirty="0" err="1"/>
              <a:t>back</a:t>
            </a:r>
            <a:r>
              <a:rPr lang="hr-HR" sz="2800" b="1" dirty="0"/>
              <a:t> at </a:t>
            </a:r>
            <a:r>
              <a:rPr lang="hr-HR" sz="2800" b="1" dirty="0" err="1"/>
              <a:t>Task</a:t>
            </a:r>
            <a:r>
              <a:rPr lang="hr-HR" sz="2800" b="1" dirty="0"/>
              <a:t> B.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BD0E3-7E3C-7BAD-E913-7F3714EED190}"/>
              </a:ext>
            </a:extLst>
          </p:cNvPr>
          <p:cNvSpPr txBox="1"/>
          <p:nvPr/>
        </p:nvSpPr>
        <p:spPr>
          <a:xfrm>
            <a:off x="5844375" y="2232109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7BD71-C271-9DF1-4363-2299D8425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" r="772"/>
          <a:stretch/>
        </p:blipFill>
        <p:spPr>
          <a:xfrm>
            <a:off x="899019" y="1069312"/>
            <a:ext cx="3911572" cy="553770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607F9C6-99BF-F578-DEC6-555155092F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2" y="2148874"/>
            <a:ext cx="5636190" cy="337857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904145-948A-99E0-0E21-8AFBC0962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53" y="2567376"/>
            <a:ext cx="4793395" cy="28501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86E70D-C266-3683-9249-D7BCAFC926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0" y="2560122"/>
            <a:ext cx="5776453" cy="255608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7555507-0C24-C45F-236F-8BAE77FC8A9E}"/>
              </a:ext>
            </a:extLst>
          </p:cNvPr>
          <p:cNvSpPr txBox="1"/>
          <p:nvPr/>
        </p:nvSpPr>
        <p:spPr>
          <a:xfrm>
            <a:off x="5844374" y="2867309"/>
            <a:ext cx="59313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Can</a:t>
            </a:r>
            <a:r>
              <a:rPr lang="hr-HR" sz="2800" b="1" dirty="0"/>
              <a:t> </a:t>
            </a:r>
            <a:r>
              <a:rPr lang="hr-HR" sz="2800" b="1" dirty="0" err="1"/>
              <a:t>you</a:t>
            </a:r>
            <a:r>
              <a:rPr lang="hr-HR" sz="2800" b="1" dirty="0"/>
              <a:t> </a:t>
            </a:r>
            <a:r>
              <a:rPr lang="hr-HR" sz="2800" b="1" dirty="0" err="1"/>
              <a:t>write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titles</a:t>
            </a:r>
            <a:r>
              <a:rPr lang="hr-HR" sz="2800" b="1" dirty="0"/>
              <a:t> </a:t>
            </a:r>
            <a:r>
              <a:rPr lang="hr-HR" sz="2800" b="1" dirty="0" err="1"/>
              <a:t>of</a:t>
            </a:r>
            <a:r>
              <a:rPr lang="hr-HR" sz="2800" b="1" dirty="0"/>
              <a:t> some </a:t>
            </a:r>
            <a:r>
              <a:rPr lang="hr-HR" sz="2800" b="1" dirty="0" err="1"/>
              <a:t>of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songs</a:t>
            </a:r>
            <a:r>
              <a:rPr lang="hr-HR" sz="2800" b="1" dirty="0"/>
              <a:t> </a:t>
            </a:r>
            <a:r>
              <a:rPr lang="hr-HR" sz="2800" b="1" dirty="0" err="1"/>
              <a:t>by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Beatles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D?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0F8E2F-7632-2D03-BE48-A94A0C847A74}"/>
              </a:ext>
            </a:extLst>
          </p:cNvPr>
          <p:cNvSpPr txBox="1"/>
          <p:nvPr/>
        </p:nvSpPr>
        <p:spPr>
          <a:xfrm>
            <a:off x="5844375" y="3933396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F0B8CEE-705C-B40F-732E-491145DBD6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9" y="3858959"/>
            <a:ext cx="5636191" cy="12127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9DA5A21-C30B-D428-161F-D3B16E90C5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24" y="2394875"/>
            <a:ext cx="5517358" cy="293395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E497466-836D-D1DC-BDE1-E1FD966A9E17}"/>
              </a:ext>
            </a:extLst>
          </p:cNvPr>
          <p:cNvSpPr txBox="1"/>
          <p:nvPr/>
        </p:nvSpPr>
        <p:spPr>
          <a:xfrm>
            <a:off x="5845494" y="4573345"/>
            <a:ext cx="59313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Write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number</a:t>
            </a:r>
            <a:r>
              <a:rPr lang="hr-HR" sz="2800" b="1" dirty="0"/>
              <a:t> </a:t>
            </a:r>
            <a:r>
              <a:rPr lang="hr-HR" sz="2800" b="1" dirty="0" err="1"/>
              <a:t>of</a:t>
            </a:r>
            <a:r>
              <a:rPr lang="hr-HR" sz="2800" b="1" dirty="0"/>
              <a:t> a song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E. </a:t>
            </a:r>
            <a:r>
              <a:rPr lang="hr-HR" sz="2800" b="1" dirty="0" err="1"/>
              <a:t>Look</a:t>
            </a:r>
            <a:r>
              <a:rPr lang="hr-HR" sz="2800" b="1" dirty="0"/>
              <a:t> </a:t>
            </a:r>
            <a:r>
              <a:rPr lang="hr-HR" sz="2800" b="1" dirty="0" err="1"/>
              <a:t>back</a:t>
            </a:r>
            <a:r>
              <a:rPr lang="hr-HR" sz="2800" b="1" dirty="0"/>
              <a:t> at </a:t>
            </a:r>
            <a:r>
              <a:rPr lang="hr-HR" sz="2800" b="1" dirty="0" err="1"/>
              <a:t>Task</a:t>
            </a:r>
            <a:r>
              <a:rPr lang="hr-HR" sz="2800" b="1" dirty="0"/>
              <a:t> D.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FAAF33-84AD-F0F3-DE61-E6F74FBE876D}"/>
              </a:ext>
            </a:extLst>
          </p:cNvPr>
          <p:cNvSpPr txBox="1"/>
          <p:nvPr/>
        </p:nvSpPr>
        <p:spPr>
          <a:xfrm>
            <a:off x="5903647" y="5634683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90EDCC-70BE-CF4C-19B1-9819FC29AC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79" y="2689680"/>
            <a:ext cx="5377346" cy="25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7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21" grpId="0"/>
      <p:bldP spid="17" grpId="0"/>
      <p:bldP spid="18" grpId="0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426D47A-E628-273B-3463-CD8E0C0F6C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2"/>
            <a:ext cx="5433134" cy="685634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278527-E1AC-2580-F3E5-1C7234C10A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3322" y="245400"/>
            <a:ext cx="5181600" cy="1325948"/>
          </a:xfrm>
        </p:spPr>
        <p:txBody>
          <a:bodyPr/>
          <a:lstStyle/>
          <a:p>
            <a:pPr marL="0" indent="0">
              <a:buNone/>
            </a:pPr>
            <a:r>
              <a:rPr lang="hr-HR" b="1" dirty="0" err="1"/>
              <a:t>Go</a:t>
            </a:r>
            <a:r>
              <a:rPr lang="hr-HR" b="1" dirty="0"/>
              <a:t> </a:t>
            </a:r>
            <a:r>
              <a:rPr lang="hr-HR" b="1" dirty="0" err="1"/>
              <a:t>back</a:t>
            </a:r>
            <a:r>
              <a:rPr lang="hr-HR" b="1" dirty="0"/>
              <a:t> to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texts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find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missing</a:t>
            </a:r>
            <a:r>
              <a:rPr lang="hr-HR" b="1" dirty="0"/>
              <a:t> </a:t>
            </a:r>
            <a:r>
              <a:rPr lang="hr-HR" b="1" dirty="0" err="1"/>
              <a:t>prepositions</a:t>
            </a:r>
            <a:r>
              <a:rPr lang="hr-HR" b="1" dirty="0"/>
              <a:t>. </a:t>
            </a:r>
            <a:r>
              <a:rPr lang="hr-HR" b="1" dirty="0" err="1"/>
              <a:t>Fill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gaps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F.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73EDFD0-CBD1-64A3-B951-11CB2E55D8CB}"/>
              </a:ext>
            </a:extLst>
          </p:cNvPr>
          <p:cNvSpPr txBox="1">
            <a:spLocks/>
          </p:cNvSpPr>
          <p:nvPr/>
        </p:nvSpPr>
        <p:spPr>
          <a:xfrm>
            <a:off x="6163321" y="1571348"/>
            <a:ext cx="4081509" cy="498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09E85C-F2AA-233B-DD2A-EFDB7A900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65" y="1962315"/>
            <a:ext cx="4497603" cy="292963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408E74-1F6F-57F1-7B7D-E0411F285E39}"/>
              </a:ext>
            </a:extLst>
          </p:cNvPr>
          <p:cNvSpPr txBox="1"/>
          <p:nvPr/>
        </p:nvSpPr>
        <p:spPr>
          <a:xfrm>
            <a:off x="2849732" y="2547891"/>
            <a:ext cx="541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in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E8E459-02EE-6EBB-D109-2DDB87C16B6D}"/>
              </a:ext>
            </a:extLst>
          </p:cNvPr>
          <p:cNvSpPr txBox="1"/>
          <p:nvPr/>
        </p:nvSpPr>
        <p:spPr>
          <a:xfrm>
            <a:off x="1004656" y="3427130"/>
            <a:ext cx="824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about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B01387-A1B8-C9AE-D965-1EF7EF685FD8}"/>
              </a:ext>
            </a:extLst>
          </p:cNvPr>
          <p:cNvSpPr txBox="1"/>
          <p:nvPr/>
        </p:nvSpPr>
        <p:spPr>
          <a:xfrm>
            <a:off x="3119126" y="3714236"/>
            <a:ext cx="541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at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03FD01-A566-A6CC-9A3F-A626CBB990ED}"/>
              </a:ext>
            </a:extLst>
          </p:cNvPr>
          <p:cNvSpPr txBox="1"/>
          <p:nvPr/>
        </p:nvSpPr>
        <p:spPr>
          <a:xfrm>
            <a:off x="2849732" y="4299812"/>
            <a:ext cx="541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by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6BEF62C-F303-4251-A359-4C5720119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78" y="843095"/>
            <a:ext cx="4232896" cy="516807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A95850E1-0716-5228-468D-0A83FFC5E8E5}"/>
              </a:ext>
            </a:extLst>
          </p:cNvPr>
          <p:cNvSpPr txBox="1">
            <a:spLocks/>
          </p:cNvSpPr>
          <p:nvPr/>
        </p:nvSpPr>
        <p:spPr>
          <a:xfrm>
            <a:off x="6163321" y="2161604"/>
            <a:ext cx="5271117" cy="2303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Write</a:t>
            </a:r>
            <a:r>
              <a:rPr lang="hr-HR" b="1" dirty="0"/>
              <a:t> at </a:t>
            </a:r>
            <a:r>
              <a:rPr lang="hr-HR" b="1" dirty="0" err="1"/>
              <a:t>least</a:t>
            </a:r>
            <a:r>
              <a:rPr lang="hr-HR" b="1" dirty="0"/>
              <a:t> </a:t>
            </a:r>
            <a:r>
              <a:rPr lang="hr-HR" b="1" dirty="0" err="1"/>
              <a:t>four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about</a:t>
            </a:r>
            <a:r>
              <a:rPr lang="hr-HR" b="1" dirty="0"/>
              <a:t> </a:t>
            </a:r>
            <a:r>
              <a:rPr lang="hr-HR" b="1" dirty="0" err="1"/>
              <a:t>yourself</a:t>
            </a:r>
            <a:r>
              <a:rPr lang="hr-HR" b="1" dirty="0"/>
              <a:t> </a:t>
            </a:r>
            <a:r>
              <a:rPr lang="hr-HR" b="1" dirty="0" err="1"/>
              <a:t>using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words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bold</a:t>
            </a:r>
            <a:r>
              <a:rPr lang="hr-HR" b="1" dirty="0"/>
              <a:t> (</a:t>
            </a:r>
            <a:r>
              <a:rPr lang="hr-HR" b="1" dirty="0" err="1"/>
              <a:t>adjectives</a:t>
            </a:r>
            <a:r>
              <a:rPr lang="hr-HR" b="1" dirty="0"/>
              <a:t>) + </a:t>
            </a:r>
            <a:r>
              <a:rPr lang="hr-HR" b="1" dirty="0" err="1"/>
              <a:t>preposition</a:t>
            </a:r>
            <a:r>
              <a:rPr lang="hr-HR" b="1" dirty="0"/>
              <a:t>.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C275B42-1DF8-34DE-D292-46314DDE46CD}"/>
              </a:ext>
            </a:extLst>
          </p:cNvPr>
          <p:cNvSpPr txBox="1">
            <a:spLocks/>
          </p:cNvSpPr>
          <p:nvPr/>
        </p:nvSpPr>
        <p:spPr>
          <a:xfrm>
            <a:off x="6192112" y="3796462"/>
            <a:ext cx="4365597" cy="760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answers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class</a:t>
            </a:r>
            <a:r>
              <a:rPr lang="hr-HR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449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9E11EDA-0273-681D-26EB-A91CECC2B6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3134" cy="6856347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701760E-DFC3-585B-D8DF-686FAB5A02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55" y="1576352"/>
            <a:ext cx="4435224" cy="370364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5C45F8-B07F-6D3C-3702-4D66D734C736}"/>
              </a:ext>
            </a:extLst>
          </p:cNvPr>
          <p:cNvSpPr txBox="1"/>
          <p:nvPr/>
        </p:nvSpPr>
        <p:spPr>
          <a:xfrm>
            <a:off x="5433134" y="1438216"/>
            <a:ext cx="6480699" cy="46474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rgbClr val="FFC000"/>
                </a:solidFill>
              </a:rPr>
              <a:t>LANGUAGE FOCUS</a:t>
            </a:r>
          </a:p>
          <a:p>
            <a:r>
              <a:rPr lang="hr-HR" sz="2800" b="1" dirty="0" err="1"/>
              <a:t>Let’s</a:t>
            </a:r>
            <a:r>
              <a:rPr lang="hr-HR" sz="2800" b="1" dirty="0"/>
              <a:t> </a:t>
            </a:r>
            <a:r>
              <a:rPr lang="hr-HR" sz="2800" b="1" dirty="0" err="1"/>
              <a:t>revise</a:t>
            </a:r>
            <a:r>
              <a:rPr lang="hr-HR" sz="2800" b="1" dirty="0"/>
              <a:t>.</a:t>
            </a:r>
          </a:p>
          <a:p>
            <a:endParaRPr lang="hr-HR" sz="2800" b="1" dirty="0">
              <a:solidFill>
                <a:schemeClr val="accent1"/>
              </a:solidFill>
            </a:endParaRPr>
          </a:p>
          <a:p>
            <a:r>
              <a:rPr lang="en-US" sz="2800" b="1" dirty="0"/>
              <a:t>The subject of a sentence is the person or thing that performs the action</a:t>
            </a:r>
            <a:r>
              <a:rPr lang="hr-HR" sz="2800" b="1" dirty="0"/>
              <a:t>.</a:t>
            </a:r>
          </a:p>
          <a:p>
            <a:r>
              <a:rPr lang="hr-HR" sz="2400" dirty="0">
                <a:solidFill>
                  <a:schemeClr val="accent1"/>
                </a:solidFill>
              </a:rPr>
              <a:t>Subjekt je dio rečenice iz kojeg se saznaje o kome se ili čemu radi, to jest </a:t>
            </a:r>
            <a:r>
              <a:rPr lang="hr-HR" sz="2400" u="sng" dirty="0">
                <a:solidFill>
                  <a:schemeClr val="accent1"/>
                </a:solidFill>
              </a:rPr>
              <a:t>tko je vršitelj radnje</a:t>
            </a:r>
            <a:r>
              <a:rPr lang="hr-HR" sz="2400" dirty="0">
                <a:solidFill>
                  <a:schemeClr val="accent1"/>
                </a:solidFill>
              </a:rPr>
              <a:t>.</a:t>
            </a:r>
          </a:p>
          <a:p>
            <a:endParaRPr lang="hr-HR" sz="2400" b="1" dirty="0">
              <a:solidFill>
                <a:schemeClr val="accent1"/>
              </a:solidFill>
            </a:endParaRPr>
          </a:p>
          <a:p>
            <a:r>
              <a:rPr lang="hr-HR" sz="2800" b="1" dirty="0"/>
              <a:t>For </a:t>
            </a:r>
            <a:r>
              <a:rPr lang="hr-HR" sz="2800" b="1" dirty="0" err="1"/>
              <a:t>example</a:t>
            </a:r>
            <a:r>
              <a:rPr lang="hr-HR" sz="2800" b="1" dirty="0"/>
              <a:t>: </a:t>
            </a:r>
          </a:p>
          <a:p>
            <a:r>
              <a:rPr lang="hr-HR" sz="2800" b="1" u="sng" dirty="0">
                <a:solidFill>
                  <a:srgbClr val="FF0000"/>
                </a:solidFill>
              </a:rPr>
              <a:t>Emma</a:t>
            </a:r>
            <a:r>
              <a:rPr lang="hr-HR" sz="2800" b="1" dirty="0"/>
              <a:t> </a:t>
            </a:r>
            <a:r>
              <a:rPr lang="hr-HR" sz="2800" b="1" dirty="0" err="1"/>
              <a:t>made</a:t>
            </a:r>
            <a:r>
              <a:rPr lang="hr-HR" sz="2800" b="1" dirty="0"/>
              <a:t> </a:t>
            </a:r>
            <a:r>
              <a:rPr lang="hr-HR" sz="2800" b="1" dirty="0" err="1"/>
              <a:t>lunch</a:t>
            </a:r>
            <a:r>
              <a:rPr lang="hr-HR" sz="2800" b="1" dirty="0"/>
              <a:t>.</a:t>
            </a:r>
          </a:p>
          <a:p>
            <a:r>
              <a:rPr lang="hr-HR" sz="2800" b="1" dirty="0"/>
              <a:t>(Emma </a:t>
            </a:r>
            <a:r>
              <a:rPr lang="hr-HR" sz="2800" b="1" dirty="0" err="1"/>
              <a:t>is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subject</a:t>
            </a:r>
            <a:r>
              <a:rPr lang="hr-HR" sz="2800" b="1" dirty="0"/>
              <a:t>.)</a:t>
            </a:r>
            <a:endParaRPr lang="hr-HR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61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9E11EDA-0273-681D-26EB-A91CECC2B6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3134" cy="6856347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701760E-DFC3-585B-D8DF-686FAB5A02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55" y="1576352"/>
            <a:ext cx="4435224" cy="370364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5C45F8-B07F-6D3C-3702-4D66D734C736}"/>
              </a:ext>
            </a:extLst>
          </p:cNvPr>
          <p:cNvSpPr txBox="1"/>
          <p:nvPr/>
        </p:nvSpPr>
        <p:spPr>
          <a:xfrm>
            <a:off x="5433134" y="314736"/>
            <a:ext cx="6480699" cy="68634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rgbClr val="FFC000"/>
                </a:solidFill>
              </a:rPr>
              <a:t>LANGUAGE FOCUS</a:t>
            </a:r>
          </a:p>
          <a:p>
            <a:endParaRPr lang="hr-HR" sz="2000" b="1" dirty="0">
              <a:solidFill>
                <a:srgbClr val="FFC000"/>
              </a:solidFill>
            </a:endParaRPr>
          </a:p>
          <a:p>
            <a:r>
              <a:rPr lang="hr-HR" sz="2000" b="1" dirty="0"/>
              <a:t>S</a:t>
            </a:r>
            <a:r>
              <a:rPr lang="en-US" sz="2000" b="1" dirty="0" err="1"/>
              <a:t>ometimes</a:t>
            </a:r>
            <a:r>
              <a:rPr lang="en-US" sz="2000" b="1" dirty="0"/>
              <a:t> we </a:t>
            </a:r>
            <a:r>
              <a:rPr lang="hr-HR" sz="2000" b="1" dirty="0" err="1"/>
              <a:t>wonder</a:t>
            </a:r>
            <a:r>
              <a:rPr lang="en-US" sz="2000" b="1" dirty="0"/>
              <a:t> </a:t>
            </a:r>
            <a:r>
              <a:rPr lang="hr-HR" sz="2000" b="1" dirty="0" err="1"/>
              <a:t>who</a:t>
            </a:r>
            <a:r>
              <a:rPr lang="hr-HR" sz="2000" b="1" dirty="0"/>
              <a:t> </a:t>
            </a:r>
            <a:r>
              <a:rPr lang="en-US" sz="2000" b="1" dirty="0"/>
              <a:t>the subject</a:t>
            </a:r>
            <a:r>
              <a:rPr lang="hr-HR" sz="2000" b="1" dirty="0"/>
              <a:t> </a:t>
            </a:r>
            <a:r>
              <a:rPr lang="hr-HR" sz="2000" b="1" dirty="0" err="1"/>
              <a:t>is</a:t>
            </a:r>
            <a:r>
              <a:rPr lang="en-US" sz="2000" b="1" dirty="0"/>
              <a:t>. </a:t>
            </a:r>
            <a:endParaRPr lang="hr-HR" sz="2000" b="1" dirty="0"/>
          </a:p>
          <a:p>
            <a:endParaRPr lang="hr-HR" sz="2000" b="1" dirty="0"/>
          </a:p>
          <a:p>
            <a:r>
              <a:rPr lang="hr-HR" sz="2000" b="1" dirty="0">
                <a:solidFill>
                  <a:schemeClr val="accent1"/>
                </a:solidFill>
              </a:rPr>
              <a:t>Ponekad nas zanima tko je vršitelj radnje, odnosno subjekt. Ne znamo tko vrši radnju te stoga postavljamo pitanje.</a:t>
            </a:r>
          </a:p>
          <a:p>
            <a:endParaRPr lang="hr-HR" sz="2000" b="1" dirty="0">
              <a:solidFill>
                <a:schemeClr val="accent1"/>
              </a:solidFill>
            </a:endParaRPr>
          </a:p>
          <a:p>
            <a:r>
              <a:rPr lang="en-US" sz="2000" b="1" dirty="0"/>
              <a:t>This type of question is called a subject question</a:t>
            </a:r>
            <a:r>
              <a:rPr lang="hr-HR" sz="2000" b="1" dirty="0"/>
              <a:t>.</a:t>
            </a:r>
          </a:p>
          <a:p>
            <a:r>
              <a:rPr lang="hr-HR" sz="2000" b="1" dirty="0"/>
              <a:t>In</a:t>
            </a:r>
            <a:r>
              <a:rPr lang="en-US" sz="2000" b="1" dirty="0"/>
              <a:t> subject questions </a:t>
            </a:r>
            <a:r>
              <a:rPr lang="hr-HR" sz="2000" b="1" dirty="0" err="1"/>
              <a:t>we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do NOT </a:t>
            </a:r>
            <a:r>
              <a:rPr lang="en-US" sz="2000" b="1" dirty="0"/>
              <a:t>use the verbs </a:t>
            </a:r>
            <a:r>
              <a:rPr lang="en-US" sz="2000" b="1" dirty="0">
                <a:solidFill>
                  <a:srgbClr val="FF0000"/>
                </a:solidFill>
              </a:rPr>
              <a:t>do, does, and did.</a:t>
            </a:r>
            <a:endParaRPr lang="hr-HR" sz="2000" b="1" dirty="0"/>
          </a:p>
          <a:p>
            <a:endParaRPr lang="hr-HR" sz="2000" b="1" dirty="0">
              <a:solidFill>
                <a:schemeClr val="accent1"/>
              </a:solidFill>
            </a:endParaRPr>
          </a:p>
          <a:p>
            <a:r>
              <a:rPr lang="hr-HR" sz="2000" b="1" dirty="0">
                <a:solidFill>
                  <a:schemeClr val="accent1"/>
                </a:solidFill>
              </a:rPr>
              <a:t>Takvu vrstu pitanja nazivamo subjektnim pitanjima. U subjektnim pitanjima </a:t>
            </a:r>
            <a:r>
              <a:rPr lang="hr-HR" sz="2000" b="1" dirty="0">
                <a:solidFill>
                  <a:srgbClr val="FF0000"/>
                </a:solidFill>
              </a:rPr>
              <a:t>ne koristimo </a:t>
            </a:r>
            <a:r>
              <a:rPr lang="hr-HR" sz="2000" b="1" dirty="0">
                <a:solidFill>
                  <a:schemeClr val="accent1"/>
                </a:solidFill>
              </a:rPr>
              <a:t>glagole</a:t>
            </a:r>
            <a:r>
              <a:rPr lang="hr-HR" sz="2000" b="1" dirty="0">
                <a:solidFill>
                  <a:srgbClr val="FF0000"/>
                </a:solidFill>
              </a:rPr>
              <a:t> do, </a:t>
            </a:r>
            <a:r>
              <a:rPr lang="hr-HR" sz="2000" b="1" dirty="0" err="1">
                <a:solidFill>
                  <a:srgbClr val="FF0000"/>
                </a:solidFill>
              </a:rPr>
              <a:t>does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>
                <a:solidFill>
                  <a:schemeClr val="accent1"/>
                </a:solidFill>
              </a:rPr>
              <a:t>i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did</a:t>
            </a:r>
            <a:r>
              <a:rPr lang="hr-HR" sz="2000" b="1" dirty="0">
                <a:solidFill>
                  <a:srgbClr val="FF0000"/>
                </a:solidFill>
              </a:rPr>
              <a:t>.</a:t>
            </a:r>
            <a:endParaRPr lang="en-US" sz="2000" b="1" dirty="0">
              <a:solidFill>
                <a:srgbClr val="FF0000"/>
              </a:solidFill>
            </a:endParaRPr>
          </a:p>
          <a:p>
            <a:endParaRPr lang="en-US" sz="2000" b="1" dirty="0"/>
          </a:p>
          <a:p>
            <a:endParaRPr lang="en-US" sz="2000" b="1" dirty="0"/>
          </a:p>
          <a:p>
            <a:pPr algn="ctr"/>
            <a:r>
              <a:rPr lang="en-US" sz="2000" b="1" i="1" u="sng" dirty="0">
                <a:solidFill>
                  <a:srgbClr val="FF0000"/>
                </a:solidFill>
              </a:rPr>
              <a:t>Who / What + verb in simple past + object </a:t>
            </a:r>
            <a:endParaRPr lang="hr-HR" sz="2000" b="1" i="1" u="sng" dirty="0">
              <a:solidFill>
                <a:srgbClr val="FF0000"/>
              </a:solidFill>
            </a:endParaRPr>
          </a:p>
          <a:p>
            <a:endParaRPr lang="hr-HR" sz="2000" b="1" i="1" u="sng" dirty="0">
              <a:solidFill>
                <a:srgbClr val="FF0000"/>
              </a:solidFill>
            </a:endParaRPr>
          </a:p>
          <a:p>
            <a:r>
              <a:rPr lang="hr-HR" sz="2000" b="1" dirty="0" err="1"/>
              <a:t>e.g</a:t>
            </a:r>
            <a:r>
              <a:rPr lang="hr-HR" sz="2000" b="1" dirty="0"/>
              <a:t>. </a:t>
            </a:r>
          </a:p>
          <a:p>
            <a:r>
              <a:rPr lang="hr-HR" sz="2000" b="1" u="sng" dirty="0">
                <a:solidFill>
                  <a:srgbClr val="FF0000"/>
                </a:solidFill>
              </a:rPr>
              <a:t>Who</a:t>
            </a:r>
            <a:r>
              <a:rPr lang="hr-HR" sz="2000" b="1" dirty="0"/>
              <a:t> </a:t>
            </a:r>
            <a:r>
              <a:rPr lang="hr-HR" sz="2000" b="1" dirty="0" err="1"/>
              <a:t>went</a:t>
            </a:r>
            <a:r>
              <a:rPr lang="hr-HR" sz="2000" b="1" dirty="0"/>
              <a:t> to London? (</a:t>
            </a:r>
            <a:r>
              <a:rPr lang="hr-HR" sz="2000" b="1" u="sng" dirty="0">
                <a:solidFill>
                  <a:srgbClr val="FF0000"/>
                </a:solidFill>
              </a:rPr>
              <a:t>Mrs Williams</a:t>
            </a:r>
            <a:r>
              <a:rPr lang="hr-HR" sz="2000" b="1" dirty="0"/>
              <a:t>)</a:t>
            </a:r>
          </a:p>
          <a:p>
            <a:r>
              <a:rPr lang="hr-HR" sz="2000" b="1" u="sng" dirty="0" err="1">
                <a:solidFill>
                  <a:srgbClr val="FF0000"/>
                </a:solidFill>
              </a:rPr>
              <a:t>What</a:t>
            </a:r>
            <a:r>
              <a:rPr lang="hr-HR" sz="2000" b="1" dirty="0"/>
              <a:t> </a:t>
            </a:r>
            <a:r>
              <a:rPr lang="hr-HR" sz="2000" b="1" dirty="0" err="1"/>
              <a:t>happened</a:t>
            </a:r>
            <a:r>
              <a:rPr lang="hr-HR" sz="2000" b="1" dirty="0"/>
              <a:t>? (</a:t>
            </a:r>
            <a:r>
              <a:rPr lang="hr-HR" sz="2000" b="1" u="sng" dirty="0" err="1">
                <a:solidFill>
                  <a:srgbClr val="FF0000"/>
                </a:solidFill>
              </a:rPr>
              <a:t>Something</a:t>
            </a:r>
            <a:r>
              <a:rPr lang="hr-HR" sz="2000" b="1" dirty="0"/>
              <a:t> </a:t>
            </a:r>
            <a:r>
              <a:rPr lang="hr-HR" sz="2000" b="1" dirty="0" err="1"/>
              <a:t>nice</a:t>
            </a:r>
            <a:r>
              <a:rPr lang="hr-HR" sz="2000" b="1" dirty="0"/>
              <a:t> </a:t>
            </a:r>
            <a:r>
              <a:rPr lang="hr-HR" sz="2000" b="1" dirty="0" err="1"/>
              <a:t>happened</a:t>
            </a:r>
            <a:r>
              <a:rPr lang="hr-HR" sz="2000" b="1" dirty="0"/>
              <a:t>.)</a:t>
            </a:r>
          </a:p>
          <a:p>
            <a:endParaRPr lang="en-US" sz="2000" b="1" dirty="0">
              <a:solidFill>
                <a:schemeClr val="accent1"/>
              </a:solidFill>
            </a:endParaRPr>
          </a:p>
          <a:p>
            <a:endParaRPr lang="hr-HR" sz="2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09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 </a:t>
            </a:r>
            <a:r>
              <a:rPr lang="hr-HR" i="1" dirty="0" err="1"/>
              <a:t>page</a:t>
            </a:r>
            <a:r>
              <a:rPr lang="hr-HR" i="1" dirty="0"/>
              <a:t> 83.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49E1A4-5B06-38A4-FAAE-6409FB6E5227}"/>
              </a:ext>
            </a:extLst>
          </p:cNvPr>
          <p:cNvSpPr txBox="1"/>
          <p:nvPr/>
        </p:nvSpPr>
        <p:spPr>
          <a:xfrm>
            <a:off x="5844375" y="1151518"/>
            <a:ext cx="5931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Circle the correct option in text.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BD0E3-7E3C-7BAD-E913-7F3714EED190}"/>
              </a:ext>
            </a:extLst>
          </p:cNvPr>
          <p:cNvSpPr txBox="1"/>
          <p:nvPr/>
        </p:nvSpPr>
        <p:spPr>
          <a:xfrm>
            <a:off x="5889499" y="1840185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7BD71-C271-9DF1-4363-2299D8425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r="3024"/>
          <a:stretch/>
        </p:blipFill>
        <p:spPr>
          <a:xfrm>
            <a:off x="899019" y="1069312"/>
            <a:ext cx="3911572" cy="553770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6B81BD1-4645-D165-CA81-D462FD0B8B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17" y="2227464"/>
            <a:ext cx="5181600" cy="271315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F1A43B-5FF3-8F65-3393-78847523AF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83" y="2524618"/>
            <a:ext cx="4949606" cy="23357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049A4C-0D51-A487-9B69-DC48FA3406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43" y="1516808"/>
            <a:ext cx="4701947" cy="435139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5B4A2B7-B15F-0F48-0269-73DAA91FC750}"/>
              </a:ext>
            </a:extLst>
          </p:cNvPr>
          <p:cNvSpPr txBox="1"/>
          <p:nvPr/>
        </p:nvSpPr>
        <p:spPr>
          <a:xfrm>
            <a:off x="5907809" y="2524618"/>
            <a:ext cx="61480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Make two questions in Task H with each verb. </a:t>
            </a:r>
          </a:p>
          <a:p>
            <a:r>
              <a:rPr lang="en-US" sz="2800" b="1" dirty="0"/>
              <a:t>The first question is a subject question. </a:t>
            </a:r>
          </a:p>
          <a:p>
            <a:r>
              <a:rPr lang="en-US" sz="2800" b="1" dirty="0"/>
              <a:t>Look back at Task F and Task G and answer the questions.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6E0C32-A629-43C5-6EE4-036387799245}"/>
              </a:ext>
            </a:extLst>
          </p:cNvPr>
          <p:cNvSpPr txBox="1"/>
          <p:nvPr/>
        </p:nvSpPr>
        <p:spPr>
          <a:xfrm>
            <a:off x="5919090" y="5606595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8697E21-8900-629A-BC73-80ABC40212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10" y="2107909"/>
            <a:ext cx="4282811" cy="368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5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21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53282413-BEEE-34F6-E3B4-A699245D4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3"/>
            <a:ext cx="5433134" cy="6856347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37C7E7-7100-969B-17EF-DCF14B38C3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5" y="1982552"/>
            <a:ext cx="4264865" cy="289289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14E480-5160-5318-66DF-52F4C3C0292A}"/>
              </a:ext>
            </a:extLst>
          </p:cNvPr>
          <p:cNvSpPr txBox="1"/>
          <p:nvPr/>
        </p:nvSpPr>
        <p:spPr>
          <a:xfrm>
            <a:off x="5850383" y="275208"/>
            <a:ext cx="60101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Finish the questions in Task H. </a:t>
            </a:r>
            <a:r>
              <a:rPr lang="hr-HR" sz="2800" b="1" dirty="0" err="1"/>
              <a:t>Write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answers</a:t>
            </a:r>
            <a:r>
              <a:rPr lang="hr-HR" sz="2800" b="1" dirty="0"/>
              <a:t>.</a:t>
            </a:r>
            <a:endParaRPr lang="en-US" sz="2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E4771C-75DC-D9CE-5AB1-55B91ECFA18B}"/>
              </a:ext>
            </a:extLst>
          </p:cNvPr>
          <p:cNvSpPr txBox="1"/>
          <p:nvPr/>
        </p:nvSpPr>
        <p:spPr>
          <a:xfrm>
            <a:off x="5850383" y="1324252"/>
            <a:ext cx="6010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429F0C-8C0F-D64F-C8A2-34574B2E9399}"/>
              </a:ext>
            </a:extLst>
          </p:cNvPr>
          <p:cNvSpPr txBox="1"/>
          <p:nvPr/>
        </p:nvSpPr>
        <p:spPr>
          <a:xfrm>
            <a:off x="1597981" y="2512380"/>
            <a:ext cx="994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joined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B1F858-1106-623C-B0F0-DF4AEC35B973}"/>
              </a:ext>
            </a:extLst>
          </p:cNvPr>
          <p:cNvSpPr txBox="1"/>
          <p:nvPr/>
        </p:nvSpPr>
        <p:spPr>
          <a:xfrm>
            <a:off x="1558032" y="3093708"/>
            <a:ext cx="994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went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5D38B7-694F-7E49-BD56-93362A41A552}"/>
              </a:ext>
            </a:extLst>
          </p:cNvPr>
          <p:cNvSpPr txBox="1"/>
          <p:nvPr/>
        </p:nvSpPr>
        <p:spPr>
          <a:xfrm>
            <a:off x="1558031" y="3352735"/>
            <a:ext cx="994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bought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2EE69C-3F56-D71D-EF85-2281A3473B24}"/>
              </a:ext>
            </a:extLst>
          </p:cNvPr>
          <p:cNvSpPr txBox="1"/>
          <p:nvPr/>
        </p:nvSpPr>
        <p:spPr>
          <a:xfrm>
            <a:off x="1558031" y="3675036"/>
            <a:ext cx="994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listened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026C90-B64D-2057-CE11-AE08BD3AD9D8}"/>
              </a:ext>
            </a:extLst>
          </p:cNvPr>
          <p:cNvSpPr txBox="1"/>
          <p:nvPr/>
        </p:nvSpPr>
        <p:spPr>
          <a:xfrm>
            <a:off x="3197441" y="4236128"/>
            <a:ext cx="994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made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325DD0-A628-CD33-878C-3AD1DF890CC2}"/>
              </a:ext>
            </a:extLst>
          </p:cNvPr>
          <p:cNvSpPr txBox="1"/>
          <p:nvPr/>
        </p:nvSpPr>
        <p:spPr>
          <a:xfrm>
            <a:off x="5411795" y="1847472"/>
            <a:ext cx="64487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1 Paul McCartney joined the Quarrymen in 1957.</a:t>
            </a:r>
          </a:p>
          <a:p>
            <a:r>
              <a:rPr lang="en-US" sz="2400" b="1" i="1" dirty="0">
                <a:solidFill>
                  <a:srgbClr val="FF0000"/>
                </a:solidFill>
              </a:rPr>
              <a:t>2 John Lennon’s father went to sea.</a:t>
            </a:r>
          </a:p>
          <a:p>
            <a:r>
              <a:rPr lang="en-US" sz="2400" b="1" i="1" dirty="0">
                <a:solidFill>
                  <a:srgbClr val="FF0000"/>
                </a:solidFill>
              </a:rPr>
              <a:t>3 Emma’s grandpa bought their first </a:t>
            </a:r>
            <a:r>
              <a:rPr lang="en-US" sz="2400" b="1" i="1" dirty="0" err="1">
                <a:solidFill>
                  <a:srgbClr val="FF0000"/>
                </a:solidFill>
              </a:rPr>
              <a:t>si</a:t>
            </a:r>
            <a:r>
              <a:rPr lang="hr-HR" sz="2400" b="1" i="1" dirty="0">
                <a:solidFill>
                  <a:srgbClr val="FF0000"/>
                </a:solidFill>
              </a:rPr>
              <a:t>n</a:t>
            </a:r>
            <a:r>
              <a:rPr lang="en-US" sz="2400" b="1" i="1" dirty="0" err="1">
                <a:solidFill>
                  <a:srgbClr val="FF0000"/>
                </a:solidFill>
              </a:rPr>
              <a:t>gle</a:t>
            </a:r>
            <a:r>
              <a:rPr lang="en-US" sz="2400" b="1" i="1" dirty="0">
                <a:solidFill>
                  <a:srgbClr val="FF0000"/>
                </a:solidFill>
              </a:rPr>
              <a:t> Love me do.</a:t>
            </a:r>
          </a:p>
          <a:p>
            <a:r>
              <a:rPr lang="en-US" sz="2400" b="1" i="1" dirty="0">
                <a:solidFill>
                  <a:srgbClr val="FF0000"/>
                </a:solidFill>
              </a:rPr>
              <a:t>4 Emma’s mum listened to those songs when she was a baby.</a:t>
            </a:r>
          </a:p>
          <a:p>
            <a:r>
              <a:rPr lang="en-US" sz="2400" b="1" i="1" dirty="0">
                <a:solidFill>
                  <a:srgbClr val="FF0000"/>
                </a:solidFill>
              </a:rPr>
              <a:t>5 His dad leaving to work on a ship and his mother tragically dying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09DBF61-A160-F639-EFEE-FB7DDDAEDA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16" y="849348"/>
            <a:ext cx="4168501" cy="500677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17AD427-85FE-6C3C-E0D4-1BA60AA4E383}"/>
              </a:ext>
            </a:extLst>
          </p:cNvPr>
          <p:cNvSpPr txBox="1"/>
          <p:nvPr/>
        </p:nvSpPr>
        <p:spPr>
          <a:xfrm>
            <a:off x="5850383" y="5263792"/>
            <a:ext cx="60101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Choose one of the speaking tasks from Task 1. Present it to the class.</a:t>
            </a:r>
          </a:p>
        </p:txBody>
      </p:sp>
    </p:spTree>
    <p:extLst>
      <p:ext uri="{BB962C8B-B14F-4D97-AF65-F5344CB8AC3E}">
        <p14:creationId xmlns:p14="http://schemas.microsoft.com/office/powerpoint/2010/main" val="72521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3D1785C-3EE7-5EA0-98D4-7D0EBD16C0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246703" cy="6842621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ACCB88-0796-4EAE-C164-39AF5E6891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46" y="464293"/>
            <a:ext cx="3032408" cy="591403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8E88C6-5D07-C9D8-0C06-4151BC1B1C52}"/>
              </a:ext>
            </a:extLst>
          </p:cNvPr>
          <p:cNvSpPr txBox="1"/>
          <p:nvPr/>
        </p:nvSpPr>
        <p:spPr>
          <a:xfrm>
            <a:off x="5859262" y="248575"/>
            <a:ext cx="57616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Look at the article in Task A. Where does it come from? Read the article and circle.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20B20A-881F-FA07-EFF4-24F7B9D17DCA}"/>
              </a:ext>
            </a:extLst>
          </p:cNvPr>
          <p:cNvSpPr txBox="1"/>
          <p:nvPr/>
        </p:nvSpPr>
        <p:spPr>
          <a:xfrm>
            <a:off x="5859262" y="1633570"/>
            <a:ext cx="5761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86C2D16-1C23-AB16-31D5-A216A3101E09}"/>
              </a:ext>
            </a:extLst>
          </p:cNvPr>
          <p:cNvSpPr/>
          <p:nvPr/>
        </p:nvSpPr>
        <p:spPr>
          <a:xfrm>
            <a:off x="1287261" y="1633570"/>
            <a:ext cx="301841" cy="275129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087E71-773C-8213-531A-43CD184BAE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44" y="2156790"/>
            <a:ext cx="4467180" cy="257631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3AF00BA-FF18-B631-5B68-E102FECD2BD1}"/>
              </a:ext>
            </a:extLst>
          </p:cNvPr>
          <p:cNvSpPr txBox="1"/>
          <p:nvPr/>
        </p:nvSpPr>
        <p:spPr>
          <a:xfrm>
            <a:off x="5859262" y="2401528"/>
            <a:ext cx="576160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Every good news story gives answers to these questions: </a:t>
            </a:r>
            <a:r>
              <a:rPr lang="en-US" sz="2800" b="1" dirty="0">
                <a:solidFill>
                  <a:srgbClr val="7030A0"/>
                </a:solidFill>
              </a:rPr>
              <a:t>Who? What? Where? When? Why? How? </a:t>
            </a:r>
            <a:endParaRPr lang="hr-HR" sz="2800" b="1" dirty="0">
              <a:solidFill>
                <a:srgbClr val="7030A0"/>
              </a:solidFill>
            </a:endParaRPr>
          </a:p>
          <a:p>
            <a:endParaRPr lang="en-US" sz="2800" b="1" dirty="0">
              <a:solidFill>
                <a:srgbClr val="7030A0"/>
              </a:solidFill>
            </a:endParaRPr>
          </a:p>
          <a:p>
            <a:r>
              <a:rPr lang="en-US" sz="2800" b="1" dirty="0"/>
              <a:t>Look back at the article. Does this story answer all the questions? Write the answers</a:t>
            </a:r>
            <a:r>
              <a:rPr lang="hr-HR" sz="2800" b="1" dirty="0"/>
              <a:t>.</a:t>
            </a:r>
            <a:endParaRPr lang="en-US" sz="2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920BC6-20DD-A16A-9D70-5FA5E0321EF8}"/>
              </a:ext>
            </a:extLst>
          </p:cNvPr>
          <p:cNvSpPr txBox="1"/>
          <p:nvPr/>
        </p:nvSpPr>
        <p:spPr>
          <a:xfrm>
            <a:off x="5859262" y="5602404"/>
            <a:ext cx="5761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class</a:t>
            </a:r>
            <a:r>
              <a:rPr lang="hr-HR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299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B14C71D-7192-781B-21AD-A04C900033B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73336" cy="6877355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97689D-BB38-8FD0-8053-4357DB704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16967" y="138868"/>
            <a:ext cx="5626223" cy="13525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rgbClr val="7030A0"/>
                </a:solidFill>
              </a:rPr>
              <a:t>Who writes news stories? What kind of person should a journalist be? </a:t>
            </a:r>
            <a:endParaRPr lang="hr-HR" sz="26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sz="2600" b="1" dirty="0"/>
              <a:t>Read the text and find out.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788377-CC0F-21B0-17A3-8EEC441B44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40" y="640392"/>
            <a:ext cx="3434856" cy="557721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4FC0804-BFD2-D817-4B78-B38770105647}"/>
              </a:ext>
            </a:extLst>
          </p:cNvPr>
          <p:cNvSpPr txBox="1">
            <a:spLocks/>
          </p:cNvSpPr>
          <p:nvPr/>
        </p:nvSpPr>
        <p:spPr>
          <a:xfrm>
            <a:off x="5916967" y="1491449"/>
            <a:ext cx="6165542" cy="1937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rgbClr val="7030A0"/>
                </a:solidFill>
              </a:rPr>
              <a:t>Why is this important? What </a:t>
            </a:r>
            <a:r>
              <a:rPr lang="hr-HR" sz="2600" b="1" dirty="0" err="1">
                <a:solidFill>
                  <a:srgbClr val="7030A0"/>
                </a:solidFill>
              </a:rPr>
              <a:t>could</a:t>
            </a:r>
            <a:r>
              <a:rPr lang="en-US" sz="2600" b="1" dirty="0">
                <a:solidFill>
                  <a:srgbClr val="7030A0"/>
                </a:solidFill>
              </a:rPr>
              <a:t> happen if the reporter gives information that is not true. </a:t>
            </a:r>
            <a:endParaRPr lang="hr-HR" sz="2600" b="1" dirty="0">
              <a:solidFill>
                <a:srgbClr val="7030A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600" b="1" dirty="0"/>
              <a:t>Read the text under the questions.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B476778-86A3-2E28-A352-7951E8AE603C}"/>
              </a:ext>
            </a:extLst>
          </p:cNvPr>
          <p:cNvSpPr txBox="1">
            <a:spLocks/>
          </p:cNvSpPr>
          <p:nvPr/>
        </p:nvSpPr>
        <p:spPr>
          <a:xfrm>
            <a:off x="5916966" y="3215197"/>
            <a:ext cx="5970234" cy="19375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7030A0"/>
                </a:solidFill>
              </a:rPr>
              <a:t>What is bias? </a:t>
            </a:r>
            <a:endParaRPr lang="hr-HR" b="1" dirty="0">
              <a:solidFill>
                <a:srgbClr val="7030A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Look at Task 4 and read.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Talk to your partner. Can you agree what the true facts about the match are?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8DD515-C5E5-599E-8734-EA3DBA4B8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87" y="1491449"/>
            <a:ext cx="4412362" cy="403895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87F6A88-FAF5-D546-4515-EC3B0D370969}"/>
              </a:ext>
            </a:extLst>
          </p:cNvPr>
          <p:cNvSpPr txBox="1">
            <a:spLocks/>
          </p:cNvSpPr>
          <p:nvPr/>
        </p:nvSpPr>
        <p:spPr>
          <a:xfrm>
            <a:off x="5916966" y="5152748"/>
            <a:ext cx="5844547" cy="15663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600" b="1" dirty="0"/>
              <a:t>Research how the newspapers, Internet sites and TV channels report the same stories. Compare them and present your results in class.</a:t>
            </a:r>
          </a:p>
        </p:txBody>
      </p:sp>
    </p:spTree>
    <p:extLst>
      <p:ext uri="{BB962C8B-B14F-4D97-AF65-F5344CB8AC3E}">
        <p14:creationId xmlns:p14="http://schemas.microsoft.com/office/powerpoint/2010/main" val="401088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 </a:t>
            </a:r>
            <a:r>
              <a:rPr lang="hr-HR" i="1" dirty="0" err="1"/>
              <a:t>page</a:t>
            </a:r>
            <a:r>
              <a:rPr lang="hr-HR" i="1" dirty="0"/>
              <a:t> 80.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49E1A4-5B06-38A4-FAAE-6409FB6E5227}"/>
              </a:ext>
            </a:extLst>
          </p:cNvPr>
          <p:cNvSpPr txBox="1"/>
          <p:nvPr/>
        </p:nvSpPr>
        <p:spPr>
          <a:xfrm>
            <a:off x="5483226" y="1069312"/>
            <a:ext cx="649275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Fill in the text in Task B with the past simple form of the verbs in brackets. </a:t>
            </a:r>
          </a:p>
          <a:p>
            <a:endParaRPr lang="en-US" sz="2800" b="1" dirty="0"/>
          </a:p>
          <a:p>
            <a:r>
              <a:rPr lang="en-US" sz="2800" b="1" dirty="0"/>
              <a:t>The verbs written in bold are irregular. </a:t>
            </a:r>
          </a:p>
          <a:p>
            <a:endParaRPr lang="en-US" sz="2800" b="1" dirty="0"/>
          </a:p>
          <a:p>
            <a:r>
              <a:rPr lang="en-US" sz="2800" b="1" dirty="0"/>
              <a:t>Check the past form on the list of irregular verbs at the back of the Student’s Book.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BD0E3-7E3C-7BAD-E913-7F3714EED190}"/>
              </a:ext>
            </a:extLst>
          </p:cNvPr>
          <p:cNvSpPr txBox="1"/>
          <p:nvPr/>
        </p:nvSpPr>
        <p:spPr>
          <a:xfrm>
            <a:off x="5903646" y="5365373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7BD71-C271-9DF1-4363-2299D8425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" r="344"/>
          <a:stretch/>
        </p:blipFill>
        <p:spPr>
          <a:xfrm>
            <a:off x="899019" y="1069312"/>
            <a:ext cx="3911572" cy="553770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6DA8B6-6B82-6D2E-6A2F-E5E34D1957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06" y="1069312"/>
            <a:ext cx="4063598" cy="572154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279188-CF3B-19B4-5A3E-CC5B5827EA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19" y="1708109"/>
            <a:ext cx="3911572" cy="506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1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216"/>
            <a:ext cx="4665833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 </a:t>
            </a:r>
            <a:r>
              <a:rPr lang="hr-HR" i="1" dirty="0" err="1"/>
              <a:t>page</a:t>
            </a:r>
            <a:r>
              <a:rPr lang="hr-HR" i="1" dirty="0"/>
              <a:t> 82.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49E1A4-5B06-38A4-FAAE-6409FB6E5227}"/>
              </a:ext>
            </a:extLst>
          </p:cNvPr>
          <p:cNvSpPr txBox="1"/>
          <p:nvPr/>
        </p:nvSpPr>
        <p:spPr>
          <a:xfrm>
            <a:off x="5844374" y="574470"/>
            <a:ext cx="59313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Emma and grandma are looking at the cover of Sgt. Pepper’s Lonely Hearts Club Band on which you can see many famous people.  </a:t>
            </a:r>
            <a:endParaRPr lang="hr-HR" sz="2800" b="1" dirty="0"/>
          </a:p>
          <a:p>
            <a:r>
              <a:rPr lang="en-US" sz="2800" b="1" dirty="0"/>
              <a:t>Fill in their conversation with the right word.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BD0E3-7E3C-7BAD-E913-7F3714EED190}"/>
              </a:ext>
            </a:extLst>
          </p:cNvPr>
          <p:cNvSpPr txBox="1"/>
          <p:nvPr/>
        </p:nvSpPr>
        <p:spPr>
          <a:xfrm>
            <a:off x="5855792" y="3838163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7BD71-C271-9DF1-4363-2299D8425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" b="717"/>
          <a:stretch/>
        </p:blipFill>
        <p:spPr>
          <a:xfrm>
            <a:off x="899019" y="1069312"/>
            <a:ext cx="3911572" cy="553770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36E8E00-00B7-EB2F-80F9-6110238375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12" y="1393794"/>
            <a:ext cx="4602609" cy="499059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969E7B-AF0F-5253-F5BD-8BD475A9E0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48" y="2033318"/>
            <a:ext cx="4328535" cy="42828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C55C91-F629-33EE-5789-14E4BF208A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96" y="2631326"/>
            <a:ext cx="5141037" cy="254057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D13EC88-FC8E-3D2B-0EB9-D4495926E04E}"/>
              </a:ext>
            </a:extLst>
          </p:cNvPr>
          <p:cNvSpPr txBox="1"/>
          <p:nvPr/>
        </p:nvSpPr>
        <p:spPr>
          <a:xfrm>
            <a:off x="5844375" y="4554114"/>
            <a:ext cx="59313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Fill in the text with the verbs from the box. The two characters below can also be found on the cover.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DA54B2-5F25-0EEB-E168-73D5060D7411}"/>
              </a:ext>
            </a:extLst>
          </p:cNvPr>
          <p:cNvSpPr txBox="1"/>
          <p:nvPr/>
        </p:nvSpPr>
        <p:spPr>
          <a:xfrm>
            <a:off x="5844374" y="6083794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B1CFEDC-03D6-941B-30BB-5FBADBAD89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46" y="3429000"/>
            <a:ext cx="4591192" cy="170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43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9D1D6-01E1-E41F-ED33-4F11B6E97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 err="1"/>
              <a:t>Listen</a:t>
            </a:r>
            <a:r>
              <a:rPr lang="hr-HR" b="1" dirty="0"/>
              <a:t> to </a:t>
            </a:r>
            <a:r>
              <a:rPr lang="hr-HR" b="1" dirty="0" err="1"/>
              <a:t>this</a:t>
            </a:r>
            <a:r>
              <a:rPr lang="hr-HR" b="1" dirty="0"/>
              <a:t> song.</a:t>
            </a:r>
          </a:p>
        </p:txBody>
      </p:sp>
      <p:pic>
        <p:nvPicPr>
          <p:cNvPr id="4" name="The Beatles - Yesterday (320 kbps)">
            <a:hlinkClick r:id="" action="ppaction://media"/>
            <a:extLst>
              <a:ext uri="{FF2B5EF4-FFF2-40B4-BE49-F238E27FC236}">
                <a16:creationId xmlns:a16="http://schemas.microsoft.com/office/drawing/2014/main" id="{F91CAD4D-6E27-2207-92C9-745E07B49937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86143" y="784225"/>
            <a:ext cx="487363" cy="48736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0DDE00-20E4-92DC-8DBA-98693E78C7EB}"/>
              </a:ext>
            </a:extLst>
          </p:cNvPr>
          <p:cNvSpPr txBox="1"/>
          <p:nvPr/>
        </p:nvSpPr>
        <p:spPr>
          <a:xfrm>
            <a:off x="1428765" y="1458695"/>
            <a:ext cx="91916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>
                <a:latin typeface="+mj-lt"/>
              </a:rPr>
              <a:t>Do </a:t>
            </a:r>
            <a:r>
              <a:rPr lang="hr-HR" sz="2800" b="1" dirty="0" err="1">
                <a:latin typeface="+mj-lt"/>
              </a:rPr>
              <a:t>you</a:t>
            </a:r>
            <a:r>
              <a:rPr lang="hr-HR" sz="2800" b="1" dirty="0">
                <a:latin typeface="+mj-lt"/>
              </a:rPr>
              <a:t> </a:t>
            </a:r>
            <a:r>
              <a:rPr lang="hr-HR" sz="2800" b="1" dirty="0" err="1">
                <a:latin typeface="+mj-lt"/>
              </a:rPr>
              <a:t>know</a:t>
            </a:r>
            <a:r>
              <a:rPr lang="hr-HR" sz="2800" b="1" dirty="0">
                <a:latin typeface="+mj-lt"/>
              </a:rPr>
              <a:t> </a:t>
            </a:r>
            <a:r>
              <a:rPr lang="hr-HR" sz="2800" b="1" dirty="0" err="1">
                <a:latin typeface="+mj-lt"/>
              </a:rPr>
              <a:t>whose</a:t>
            </a:r>
            <a:r>
              <a:rPr lang="hr-HR" sz="2800" b="1" dirty="0">
                <a:latin typeface="+mj-lt"/>
              </a:rPr>
              <a:t> song </a:t>
            </a:r>
            <a:r>
              <a:rPr lang="hr-HR" sz="2800" b="1" dirty="0" err="1">
                <a:latin typeface="+mj-lt"/>
              </a:rPr>
              <a:t>it</a:t>
            </a:r>
            <a:r>
              <a:rPr lang="hr-HR" sz="2800" b="1" dirty="0">
                <a:latin typeface="+mj-lt"/>
              </a:rPr>
              <a:t> </a:t>
            </a:r>
            <a:r>
              <a:rPr lang="hr-HR" sz="2800" b="1" dirty="0" err="1">
                <a:latin typeface="+mj-lt"/>
              </a:rPr>
              <a:t>is</a:t>
            </a:r>
            <a:r>
              <a:rPr lang="hr-HR" sz="2800" b="1" dirty="0">
                <a:latin typeface="+mj-lt"/>
              </a:rPr>
              <a:t>?</a:t>
            </a:r>
          </a:p>
          <a:p>
            <a:pPr algn="ctr"/>
            <a:r>
              <a:rPr lang="hr-HR" sz="2800" b="1" dirty="0" err="1">
                <a:latin typeface="+mj-lt"/>
              </a:rPr>
              <a:t>Have</a:t>
            </a:r>
            <a:r>
              <a:rPr lang="hr-HR" sz="2800" b="1" dirty="0">
                <a:latin typeface="+mj-lt"/>
              </a:rPr>
              <a:t> </a:t>
            </a:r>
            <a:r>
              <a:rPr lang="hr-HR" sz="2800" b="1" dirty="0" err="1">
                <a:latin typeface="+mj-lt"/>
              </a:rPr>
              <a:t>you</a:t>
            </a:r>
            <a:r>
              <a:rPr lang="hr-HR" sz="2800" b="1" dirty="0">
                <a:latin typeface="+mj-lt"/>
              </a:rPr>
              <a:t> </a:t>
            </a:r>
            <a:r>
              <a:rPr lang="hr-HR" sz="2800" b="1" dirty="0" err="1">
                <a:latin typeface="+mj-lt"/>
              </a:rPr>
              <a:t>ever</a:t>
            </a:r>
            <a:r>
              <a:rPr lang="hr-HR" sz="2800" b="1" dirty="0">
                <a:latin typeface="+mj-lt"/>
              </a:rPr>
              <a:t> </a:t>
            </a:r>
            <a:r>
              <a:rPr lang="hr-HR" sz="2800" b="1" dirty="0" err="1">
                <a:latin typeface="+mj-lt"/>
              </a:rPr>
              <a:t>heard</a:t>
            </a:r>
            <a:r>
              <a:rPr lang="hr-HR" sz="2800" b="1" dirty="0">
                <a:latin typeface="+mj-lt"/>
              </a:rPr>
              <a:t> </a:t>
            </a:r>
            <a:r>
              <a:rPr lang="hr-HR" sz="2800" b="1" dirty="0" err="1">
                <a:latin typeface="+mj-lt"/>
              </a:rPr>
              <a:t>about</a:t>
            </a:r>
            <a:r>
              <a:rPr lang="hr-HR" sz="2800" b="1" dirty="0">
                <a:latin typeface="+mj-lt"/>
              </a:rPr>
              <a:t> </a:t>
            </a:r>
            <a:r>
              <a:rPr lang="hr-HR" sz="2800" b="1" dirty="0" err="1">
                <a:latin typeface="+mj-lt"/>
              </a:rPr>
              <a:t>The</a:t>
            </a:r>
            <a:r>
              <a:rPr lang="hr-HR" sz="2800" b="1" dirty="0">
                <a:latin typeface="+mj-lt"/>
              </a:rPr>
              <a:t> Beatles? </a:t>
            </a:r>
          </a:p>
          <a:p>
            <a:pPr algn="ctr"/>
            <a:r>
              <a:rPr lang="hr-HR" sz="2800" b="1" dirty="0" err="1">
                <a:latin typeface="+mj-lt"/>
              </a:rPr>
              <a:t>Today</a:t>
            </a:r>
            <a:r>
              <a:rPr lang="hr-HR" sz="2800" b="1" dirty="0">
                <a:latin typeface="+mj-lt"/>
              </a:rPr>
              <a:t> </a:t>
            </a:r>
            <a:r>
              <a:rPr lang="hr-HR" sz="2800" b="1" dirty="0" err="1">
                <a:latin typeface="+mj-lt"/>
              </a:rPr>
              <a:t>you</a:t>
            </a:r>
            <a:r>
              <a:rPr lang="hr-HR" sz="2800" b="1" dirty="0">
                <a:latin typeface="+mj-lt"/>
              </a:rPr>
              <a:t> are </a:t>
            </a:r>
            <a:r>
              <a:rPr lang="hr-HR" sz="2800" b="1" dirty="0" err="1">
                <a:latin typeface="+mj-lt"/>
              </a:rPr>
              <a:t>going</a:t>
            </a:r>
            <a:r>
              <a:rPr lang="hr-HR" sz="2800" b="1" dirty="0">
                <a:latin typeface="+mj-lt"/>
              </a:rPr>
              <a:t> to </a:t>
            </a:r>
            <a:r>
              <a:rPr lang="hr-HR" sz="2800" b="1" dirty="0" err="1">
                <a:latin typeface="+mj-lt"/>
              </a:rPr>
              <a:t>learn</a:t>
            </a:r>
            <a:r>
              <a:rPr lang="hr-HR" sz="2800" b="1" dirty="0">
                <a:latin typeface="+mj-lt"/>
              </a:rPr>
              <a:t> more </a:t>
            </a:r>
            <a:r>
              <a:rPr lang="hr-HR" sz="2800" b="1" dirty="0" err="1">
                <a:latin typeface="+mj-lt"/>
              </a:rPr>
              <a:t>about</a:t>
            </a:r>
            <a:r>
              <a:rPr lang="hr-HR" sz="2800" b="1" dirty="0">
                <a:latin typeface="+mj-lt"/>
              </a:rPr>
              <a:t> one </a:t>
            </a:r>
            <a:r>
              <a:rPr lang="hr-HR" sz="2800" b="1" dirty="0" err="1">
                <a:latin typeface="+mj-lt"/>
              </a:rPr>
              <a:t>of</a:t>
            </a:r>
            <a:r>
              <a:rPr lang="hr-HR" sz="2800" b="1" dirty="0">
                <a:latin typeface="+mj-lt"/>
              </a:rPr>
              <a:t> </a:t>
            </a:r>
            <a:r>
              <a:rPr lang="hr-HR" sz="2800" b="1" dirty="0" err="1">
                <a:latin typeface="+mj-lt"/>
              </a:rPr>
              <a:t>the</a:t>
            </a:r>
            <a:r>
              <a:rPr lang="hr-HR" sz="2800" b="1" dirty="0">
                <a:latin typeface="+mj-lt"/>
              </a:rPr>
              <a:t> most </a:t>
            </a:r>
            <a:r>
              <a:rPr lang="hr-HR" sz="2800" b="1" dirty="0" err="1">
                <a:latin typeface="+mj-lt"/>
              </a:rPr>
              <a:t>famous</a:t>
            </a:r>
            <a:r>
              <a:rPr lang="hr-HR" sz="2800" b="1" dirty="0">
                <a:latin typeface="+mj-lt"/>
              </a:rPr>
              <a:t> </a:t>
            </a:r>
            <a:r>
              <a:rPr lang="en-US" sz="2800" b="1" dirty="0">
                <a:latin typeface="+mj-lt"/>
              </a:rPr>
              <a:t>English rock ban</a:t>
            </a:r>
            <a:r>
              <a:rPr lang="hr-HR" sz="2800" b="1" dirty="0">
                <a:latin typeface="+mj-lt"/>
              </a:rPr>
              <a:t>d </a:t>
            </a:r>
            <a:r>
              <a:rPr lang="hr-HR" sz="2800" b="1" dirty="0" err="1">
                <a:latin typeface="+mj-lt"/>
              </a:rPr>
              <a:t>formed</a:t>
            </a:r>
            <a:r>
              <a:rPr lang="hr-HR" sz="2800" b="1" dirty="0">
                <a:latin typeface="+mj-lt"/>
              </a:rPr>
              <a:t> </a:t>
            </a:r>
            <a:r>
              <a:rPr lang="hr-HR" sz="2800" b="1" dirty="0" err="1">
                <a:latin typeface="+mj-lt"/>
              </a:rPr>
              <a:t>in</a:t>
            </a:r>
            <a:r>
              <a:rPr lang="hr-HR" sz="2800" b="1" dirty="0">
                <a:latin typeface="+mj-lt"/>
              </a:rPr>
              <a:t> Liverpool. </a:t>
            </a:r>
            <a:r>
              <a:rPr lang="hr-HR" sz="2800" b="1" dirty="0" err="1">
                <a:latin typeface="+mj-lt"/>
              </a:rPr>
              <a:t>The</a:t>
            </a:r>
            <a:r>
              <a:rPr lang="hr-HR" sz="2800" b="1" dirty="0">
                <a:latin typeface="+mj-lt"/>
              </a:rPr>
              <a:t> band </a:t>
            </a:r>
            <a:r>
              <a:rPr lang="hr-HR" sz="2800" b="1" dirty="0" err="1">
                <a:latin typeface="+mj-lt"/>
              </a:rPr>
              <a:t>which</a:t>
            </a:r>
            <a:r>
              <a:rPr lang="hr-HR" sz="2800" b="1" dirty="0">
                <a:latin typeface="+mj-lt"/>
              </a:rPr>
              <a:t> </a:t>
            </a:r>
            <a:r>
              <a:rPr lang="hr-HR" sz="2800" b="1" dirty="0" err="1">
                <a:latin typeface="+mj-lt"/>
              </a:rPr>
              <a:t>changed</a:t>
            </a:r>
            <a:r>
              <a:rPr lang="hr-HR" sz="2800" b="1" dirty="0">
                <a:latin typeface="+mj-lt"/>
              </a:rPr>
              <a:t> </a:t>
            </a:r>
            <a:r>
              <a:rPr lang="hr-HR" sz="2800" b="1" dirty="0" err="1">
                <a:latin typeface="+mj-lt"/>
              </a:rPr>
              <a:t>the</a:t>
            </a:r>
            <a:r>
              <a:rPr lang="hr-HR" sz="2800" b="1" dirty="0">
                <a:latin typeface="+mj-lt"/>
              </a:rPr>
              <a:t> </a:t>
            </a:r>
            <a:r>
              <a:rPr lang="hr-HR" sz="2800" b="1" dirty="0" err="1">
                <a:latin typeface="+mj-lt"/>
              </a:rPr>
              <a:t>history</a:t>
            </a:r>
            <a:r>
              <a:rPr lang="hr-HR" sz="2800" b="1" dirty="0">
                <a:latin typeface="+mj-lt"/>
              </a:rPr>
              <a:t> </a:t>
            </a:r>
            <a:r>
              <a:rPr lang="hr-HR" sz="2800" b="1" dirty="0" err="1">
                <a:latin typeface="+mj-lt"/>
              </a:rPr>
              <a:t>of</a:t>
            </a:r>
            <a:r>
              <a:rPr lang="hr-HR" sz="2800" b="1" dirty="0">
                <a:latin typeface="+mj-lt"/>
              </a:rPr>
              <a:t> music.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75A41C-A062-B1D7-4E24-7FB2327C40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886" y="-19184"/>
            <a:ext cx="974803" cy="68771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0F11C0-CF97-2663-C207-B4FBB5DC55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577" y="3933175"/>
            <a:ext cx="4717618" cy="1987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67CF5D-A1B1-B6FA-4D37-F16581F5DD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80" y="4105702"/>
            <a:ext cx="3781910" cy="2587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8622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6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EEA1D83-C751-302A-9018-BC7B7341E4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10539" cy="6858000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BA622BB-D8E2-B119-D690-8EBD3D22CC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2059"/>
            <a:ext cx="5854157" cy="143388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B990FD-8D69-7B28-0710-F91CEEFEFBFB}"/>
              </a:ext>
            </a:extLst>
          </p:cNvPr>
          <p:cNvSpPr txBox="1"/>
          <p:nvPr/>
        </p:nvSpPr>
        <p:spPr>
          <a:xfrm>
            <a:off x="6096000" y="295275"/>
            <a:ext cx="57419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Do Tas</a:t>
            </a:r>
            <a:r>
              <a:rPr lang="hr-HR" sz="2800" b="1" dirty="0"/>
              <a:t>k</a:t>
            </a:r>
            <a:r>
              <a:rPr lang="en-US" sz="2800" b="1" dirty="0"/>
              <a:t> A. Read and ask your partner the questions. Write down his/her responses.  Discuss in class.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3783A7C-32C3-ED69-8446-15D01801F9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00" y="1841963"/>
            <a:ext cx="5311600" cy="395512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0B6BFE-089D-85E8-6F63-A4B1B11FE3BE}"/>
              </a:ext>
            </a:extLst>
          </p:cNvPr>
          <p:cNvSpPr txBox="1"/>
          <p:nvPr/>
        </p:nvSpPr>
        <p:spPr>
          <a:xfrm>
            <a:off x="6096000" y="2086709"/>
            <a:ext cx="556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Do the quiz and find out how much you know about the Beatles.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F4FE6D-BEA5-0CF3-43F3-71E285C2882E}"/>
              </a:ext>
            </a:extLst>
          </p:cNvPr>
          <p:cNvSpPr txBox="1"/>
          <p:nvPr/>
        </p:nvSpPr>
        <p:spPr>
          <a:xfrm>
            <a:off x="6096000" y="3167389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F77A8D3-A7EC-AFAE-E5F5-D23EE64F4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58" y="2807535"/>
            <a:ext cx="370364" cy="2332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53A71AC-1094-8B94-879B-AD875D5D24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24" y="3933824"/>
            <a:ext cx="350318" cy="2206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EC526F-2C96-5B4A-1816-ECB3B538A9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58" y="4482116"/>
            <a:ext cx="350318" cy="2206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A349AD-9731-7745-3BC0-B420E47FBA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41" y="5433555"/>
            <a:ext cx="350318" cy="22065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E1911F-195E-5F4E-B8CA-5F865E0B1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099" y="2601731"/>
            <a:ext cx="350318" cy="2206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94787DC-FE8D-1893-D027-6B2149FCF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099" y="3362289"/>
            <a:ext cx="350318" cy="2206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51D6096-B05C-F54B-94B9-DE5C719F6F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099" y="5018827"/>
            <a:ext cx="350318" cy="2206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575FD6D-74EF-4658-EFF6-30A6DB668B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099" y="5576431"/>
            <a:ext cx="350318" cy="22065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418FA0F-1826-2599-217D-802FC4E2B351}"/>
              </a:ext>
            </a:extLst>
          </p:cNvPr>
          <p:cNvSpPr txBox="1"/>
          <p:nvPr/>
        </p:nvSpPr>
        <p:spPr>
          <a:xfrm>
            <a:off x="6114981" y="3817182"/>
            <a:ext cx="58541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Use the dictionary. Find the meaning of the following words: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be keen on, lyrics, beat, drums, rhythm guitar, lead guitar, keyboards, vocals. </a:t>
            </a:r>
            <a:endParaRPr lang="en-US" sz="28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FAD684-3CDC-24B7-930F-F2DF0B79A677}"/>
              </a:ext>
            </a:extLst>
          </p:cNvPr>
          <p:cNvSpPr txBox="1"/>
          <p:nvPr/>
        </p:nvSpPr>
        <p:spPr>
          <a:xfrm>
            <a:off x="6096000" y="6301115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class</a:t>
            </a:r>
            <a:r>
              <a:rPr lang="hr-HR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421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F3E5FA7-6BFF-A959-DA52-56599446CBA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5675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2011CC-16AA-C947-2BFF-C4EF6BE7B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0274" y="209550"/>
            <a:ext cx="5921313" cy="48767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Before reading, check the meaning of these words.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bunk off school – </a:t>
            </a:r>
            <a:r>
              <a:rPr lang="en-US" b="1" dirty="0" err="1">
                <a:solidFill>
                  <a:schemeClr val="accent1"/>
                </a:solidFill>
              </a:rPr>
              <a:t>markirati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iz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škole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</a:p>
          <a:p>
            <a:pPr marL="0" indent="0">
              <a:buNone/>
            </a:pPr>
            <a:r>
              <a:rPr lang="en-US" b="1" dirty="0"/>
              <a:t>be devastated – </a:t>
            </a:r>
            <a:r>
              <a:rPr lang="en-US" b="1" dirty="0" err="1">
                <a:solidFill>
                  <a:schemeClr val="accent1"/>
                </a:solidFill>
              </a:rPr>
              <a:t>biti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shrvan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</a:p>
          <a:p>
            <a:pPr marL="0" indent="0">
              <a:buNone/>
            </a:pPr>
            <a:r>
              <a:rPr lang="en-US" b="1" dirty="0"/>
              <a:t>get over something – </a:t>
            </a:r>
            <a:r>
              <a:rPr lang="en-US" b="1" dirty="0" err="1">
                <a:solidFill>
                  <a:schemeClr val="accent1"/>
                </a:solidFill>
              </a:rPr>
              <a:t>preboljeti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nešto</a:t>
            </a:r>
            <a:endParaRPr lang="en-US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b="1" dirty="0"/>
              <a:t>accident – </a:t>
            </a:r>
            <a:r>
              <a:rPr lang="en-US" b="1" dirty="0" err="1">
                <a:solidFill>
                  <a:schemeClr val="accent1"/>
                </a:solidFill>
              </a:rPr>
              <a:t>nesreća</a:t>
            </a:r>
            <a:r>
              <a:rPr lang="en-US" b="1" dirty="0"/>
              <a:t> </a:t>
            </a:r>
          </a:p>
          <a:p>
            <a:pPr marL="0" indent="0">
              <a:buNone/>
            </a:pPr>
            <a:r>
              <a:rPr lang="en-US" b="1" dirty="0"/>
              <a:t>record player – </a:t>
            </a:r>
            <a:r>
              <a:rPr lang="en-US" b="1" dirty="0" err="1">
                <a:solidFill>
                  <a:schemeClr val="accent1"/>
                </a:solidFill>
              </a:rPr>
              <a:t>gramofon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747E30-6B7E-BE81-91E0-484215CF9E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17" y="1914475"/>
            <a:ext cx="4176639" cy="180027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66172C-2691-2456-F53C-1A8A8AEECF7E}"/>
              </a:ext>
            </a:extLst>
          </p:cNvPr>
          <p:cNvSpPr txBox="1"/>
          <p:nvPr/>
        </p:nvSpPr>
        <p:spPr>
          <a:xfrm>
            <a:off x="6095999" y="5229225"/>
            <a:ext cx="55364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Listen to the recording and then read the text.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54A0CE-438A-5DF5-A007-CD3C1898E7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87" y="606504"/>
            <a:ext cx="3332698" cy="564499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l__16_2_i_was_young_then__part_1_">
            <a:hlinkClick r:id="" action="ppaction://media"/>
            <a:extLst>
              <a:ext uri="{FF2B5EF4-FFF2-40B4-BE49-F238E27FC236}">
                <a16:creationId xmlns:a16="http://schemas.microsoft.com/office/drawing/2014/main" id="{9407F47C-1259-9D70-F168-FAB09F4E8A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45119" y="56959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0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860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60D0FDF-E5A8-9A50-A70C-04A7375D4F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295675" cy="68580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80586EF-86EE-9C41-74A1-EDCC7A7B6C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86" y="2223334"/>
            <a:ext cx="3981499" cy="241133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5EB4A9-DD92-EC1D-5573-BE800091581D}"/>
              </a:ext>
            </a:extLst>
          </p:cNvPr>
          <p:cNvSpPr txBox="1"/>
          <p:nvPr/>
        </p:nvSpPr>
        <p:spPr>
          <a:xfrm>
            <a:off x="6400816" y="390051"/>
            <a:ext cx="56994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/>
              <a:t>Read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text</a:t>
            </a:r>
            <a:r>
              <a:rPr lang="hr-HR" sz="2800" b="1" dirty="0"/>
              <a:t> </a:t>
            </a:r>
            <a:r>
              <a:rPr lang="hr-HR" sz="2800" b="1" dirty="0" err="1"/>
              <a:t>once</a:t>
            </a:r>
            <a:r>
              <a:rPr lang="hr-HR" sz="2800" b="1" dirty="0"/>
              <a:t> </a:t>
            </a:r>
            <a:r>
              <a:rPr lang="hr-HR" sz="2800" b="1" dirty="0" err="1"/>
              <a:t>again</a:t>
            </a:r>
            <a:r>
              <a:rPr lang="hr-HR" sz="2800" b="1" dirty="0"/>
              <a:t>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answer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questions</a:t>
            </a:r>
            <a:r>
              <a:rPr lang="hr-HR" sz="2800" b="1" dirty="0"/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68D9B8-6E46-5D84-DBD8-D93BFEAC5462}"/>
              </a:ext>
            </a:extLst>
          </p:cNvPr>
          <p:cNvSpPr txBox="1"/>
          <p:nvPr/>
        </p:nvSpPr>
        <p:spPr>
          <a:xfrm>
            <a:off x="6400816" y="1775046"/>
            <a:ext cx="56017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Check.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1 John Lennon went to Quarry Bank High School.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2 Headmaster helped John to get to art college.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3 Music helped John in getting over his loss.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B9B7A7-8C3D-ECB5-767A-B833B01862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34" y="2135926"/>
            <a:ext cx="4099201" cy="258614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722CACE-1BF3-5B89-C0E1-D488432B8A61}"/>
              </a:ext>
            </a:extLst>
          </p:cNvPr>
          <p:cNvSpPr txBox="1"/>
          <p:nvPr/>
        </p:nvSpPr>
        <p:spPr>
          <a:xfrm>
            <a:off x="6400816" y="5735845"/>
            <a:ext cx="5178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Listen</a:t>
            </a:r>
            <a:r>
              <a:rPr lang="hr-HR" sz="2800" b="1" dirty="0"/>
              <a:t> to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recording</a:t>
            </a:r>
            <a:r>
              <a:rPr lang="hr-HR" sz="2800" b="1" dirty="0"/>
              <a:t>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read</a:t>
            </a:r>
            <a:r>
              <a:rPr lang="hr-HR" sz="2800" b="1" dirty="0"/>
              <a:t> 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second</a:t>
            </a:r>
            <a:r>
              <a:rPr lang="hr-HR" sz="2800" b="1" dirty="0"/>
              <a:t> </a:t>
            </a:r>
            <a:r>
              <a:rPr lang="hr-HR" sz="2800" b="1" dirty="0" err="1"/>
              <a:t>part</a:t>
            </a:r>
            <a:r>
              <a:rPr lang="hr-HR" sz="2800" b="1" dirty="0"/>
              <a:t> </a:t>
            </a:r>
            <a:r>
              <a:rPr lang="hr-HR" sz="2800" b="1" dirty="0" err="1"/>
              <a:t>of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dialogue</a:t>
            </a:r>
            <a:r>
              <a:rPr lang="hr-HR" sz="2800" b="1" dirty="0"/>
              <a:t>.</a:t>
            </a:r>
          </a:p>
        </p:txBody>
      </p:sp>
      <p:pic>
        <p:nvPicPr>
          <p:cNvPr id="16" name="47_l__16_2_i_was_young_then__part_2_">
            <a:hlinkClick r:id="" action="ppaction://media"/>
            <a:extLst>
              <a:ext uri="{FF2B5EF4-FFF2-40B4-BE49-F238E27FC236}">
                <a16:creationId xmlns:a16="http://schemas.microsoft.com/office/drawing/2014/main" id="{7C0FD2AC-C223-77F6-058F-7E9F4A1463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6061" y="53606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1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267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0F21D4C-9D33-115A-76B8-49FDBC943B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308847" cy="687505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7BB49A-6AFE-05C2-2697-7426495740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833" y="254278"/>
            <a:ext cx="5181600" cy="979718"/>
          </a:xfrm>
        </p:spPr>
        <p:txBody>
          <a:bodyPr/>
          <a:lstStyle/>
          <a:p>
            <a:pPr marL="0" indent="0">
              <a:buNone/>
            </a:pPr>
            <a:r>
              <a:rPr lang="hr-HR" b="1" dirty="0" err="1"/>
              <a:t>Listen</a:t>
            </a:r>
            <a:r>
              <a:rPr lang="hr-HR" b="1" dirty="0"/>
              <a:t> to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recording</a:t>
            </a:r>
            <a:r>
              <a:rPr lang="hr-HR" b="1" dirty="0"/>
              <a:t> </a:t>
            </a:r>
            <a:r>
              <a:rPr lang="hr-HR" b="1" dirty="0" err="1"/>
              <a:t>again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answer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question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C.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2C2C79-FBE5-D299-C417-F856DD3AA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91" y="2229571"/>
            <a:ext cx="4114990" cy="196956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47_l__16_2_i_was_young_then__part_2_">
            <a:hlinkClick r:id="" action="ppaction://media"/>
            <a:extLst>
              <a:ext uri="{FF2B5EF4-FFF2-40B4-BE49-F238E27FC236}">
                <a16:creationId xmlns:a16="http://schemas.microsoft.com/office/drawing/2014/main" id="{5F38A5E2-3842-ECE8-A13F-98E26D26D4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6751" y="628844"/>
            <a:ext cx="487363" cy="487363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913EB3D-FE1F-B595-A305-1F5592313081}"/>
              </a:ext>
            </a:extLst>
          </p:cNvPr>
          <p:cNvSpPr txBox="1">
            <a:spLocks/>
          </p:cNvSpPr>
          <p:nvPr/>
        </p:nvSpPr>
        <p:spPr>
          <a:xfrm>
            <a:off x="6198832" y="1853534"/>
            <a:ext cx="5308847" cy="339316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Check.</a:t>
            </a:r>
            <a:endParaRPr lang="hr-HR" b="1" dirty="0"/>
          </a:p>
          <a:p>
            <a:pPr marL="0" indent="0">
              <a:buFont typeface="Arial" panose="020B0604020202020204" pitchFamily="34" charset="0"/>
              <a:buNone/>
            </a:pPr>
            <a:endParaRPr lang="hr-HR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i="1" dirty="0" err="1"/>
              <a:t>Mrs</a:t>
            </a:r>
            <a:r>
              <a:rPr lang="en-US" b="1" i="1" dirty="0"/>
              <a:t> Spencer met her husband  when he asked her to come over to his place to listen to </a:t>
            </a:r>
            <a:r>
              <a:rPr lang="hr-HR" b="1" i="1" dirty="0"/>
              <a:t>t</a:t>
            </a:r>
            <a:r>
              <a:rPr lang="en-US" b="1" i="1" dirty="0"/>
              <a:t>he Beatles</a:t>
            </a:r>
            <a:r>
              <a:rPr lang="hr-HR" b="1" i="1" dirty="0"/>
              <a:t>.</a:t>
            </a:r>
            <a:r>
              <a:rPr lang="en-US" b="1" i="1" dirty="0"/>
              <a:t> </a:t>
            </a:r>
            <a:r>
              <a:rPr lang="hr-HR" b="1" i="1" dirty="0"/>
              <a:t>H</a:t>
            </a:r>
            <a:r>
              <a:rPr lang="en-US" b="1" i="1" dirty="0"/>
              <a:t>e had a record player and not many people had one at the time.</a:t>
            </a:r>
          </a:p>
        </p:txBody>
      </p:sp>
    </p:spTree>
    <p:extLst>
      <p:ext uri="{BB962C8B-B14F-4D97-AF65-F5344CB8AC3E}">
        <p14:creationId xmlns:p14="http://schemas.microsoft.com/office/powerpoint/2010/main" val="93786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26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0F21D4C-9D33-115A-76B8-49FDBC943B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308847" cy="6875059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2C2C79-FBE5-D299-C417-F856DD3AA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91" y="2229571"/>
            <a:ext cx="4114990" cy="196956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5991DFF-1266-18EF-8878-86337D00C601}"/>
              </a:ext>
            </a:extLst>
          </p:cNvPr>
          <p:cNvSpPr txBox="1">
            <a:spLocks/>
          </p:cNvSpPr>
          <p:nvPr/>
        </p:nvSpPr>
        <p:spPr>
          <a:xfrm>
            <a:off x="5911789" y="684855"/>
            <a:ext cx="5904389" cy="24134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What do you like about the music you listen to? </a:t>
            </a:r>
            <a:endParaRPr lang="hr-HR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Think about what is important</a:t>
            </a:r>
            <a:r>
              <a:rPr lang="hr-HR" b="1" dirty="0"/>
              <a:t>. Use </a:t>
            </a:r>
            <a:r>
              <a:rPr lang="en-US" b="1" dirty="0"/>
              <a:t>the words in blue in Task D and say</a:t>
            </a:r>
            <a:r>
              <a:rPr lang="hr-HR" b="1" dirty="0"/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7030A0"/>
                </a:solidFill>
              </a:rPr>
              <a:t>I like…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B0148361-28B9-8E83-447E-DC95482B8BFB}"/>
              </a:ext>
            </a:extLst>
          </p:cNvPr>
          <p:cNvSpPr txBox="1">
            <a:spLocks/>
          </p:cNvSpPr>
          <p:nvPr/>
        </p:nvSpPr>
        <p:spPr>
          <a:xfrm>
            <a:off x="5530049" y="3098307"/>
            <a:ext cx="6570215" cy="32758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600" b="1" dirty="0"/>
              <a:t>the musician’s look – </a:t>
            </a:r>
            <a:r>
              <a:rPr lang="en-US" sz="2600" b="1" dirty="0" err="1">
                <a:solidFill>
                  <a:schemeClr val="accent1"/>
                </a:solidFill>
              </a:rPr>
              <a:t>izgled</a:t>
            </a:r>
            <a:r>
              <a:rPr lang="en-US" sz="2600" b="1" dirty="0">
                <a:solidFill>
                  <a:schemeClr val="accent1"/>
                </a:solidFill>
              </a:rPr>
              <a:t> </a:t>
            </a:r>
            <a:r>
              <a:rPr lang="en-US" sz="2600" b="1" dirty="0" err="1">
                <a:solidFill>
                  <a:schemeClr val="accent1"/>
                </a:solidFill>
              </a:rPr>
              <a:t>pjevača</a:t>
            </a:r>
            <a:endParaRPr lang="en-US" sz="2600" b="1" dirty="0">
              <a:solidFill>
                <a:schemeClr val="accent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600" b="1" dirty="0"/>
              <a:t>the lyrics – </a:t>
            </a:r>
            <a:r>
              <a:rPr lang="en-US" sz="2600" b="1" dirty="0" err="1">
                <a:solidFill>
                  <a:schemeClr val="accent1"/>
                </a:solidFill>
              </a:rPr>
              <a:t>tekst</a:t>
            </a:r>
            <a:r>
              <a:rPr lang="en-US" sz="2600" b="1" dirty="0">
                <a:solidFill>
                  <a:schemeClr val="accent1"/>
                </a:solidFill>
              </a:rPr>
              <a:t> </a:t>
            </a:r>
            <a:r>
              <a:rPr lang="en-US" sz="2600" b="1" dirty="0" err="1">
                <a:solidFill>
                  <a:schemeClr val="accent1"/>
                </a:solidFill>
              </a:rPr>
              <a:t>pjesme</a:t>
            </a:r>
            <a:endParaRPr lang="en-US" sz="2600" b="1" dirty="0">
              <a:solidFill>
                <a:schemeClr val="accent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600" b="1" dirty="0"/>
              <a:t>the beat – </a:t>
            </a:r>
            <a:r>
              <a:rPr lang="en-US" sz="2600" b="1" dirty="0" err="1">
                <a:solidFill>
                  <a:schemeClr val="accent1"/>
                </a:solidFill>
              </a:rPr>
              <a:t>ritam</a:t>
            </a:r>
            <a:r>
              <a:rPr lang="en-US" sz="2600" b="1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600" b="1" dirty="0"/>
              <a:t>the melody – </a:t>
            </a:r>
            <a:r>
              <a:rPr lang="en-US" sz="2600" b="1" dirty="0" err="1">
                <a:solidFill>
                  <a:schemeClr val="accent1"/>
                </a:solidFill>
              </a:rPr>
              <a:t>melodiju</a:t>
            </a:r>
            <a:r>
              <a:rPr lang="en-US" sz="2600" b="1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600" b="1" dirty="0"/>
              <a:t>the sound of </a:t>
            </a:r>
            <a:r>
              <a:rPr lang="hr-HR" sz="2600" b="1" dirty="0" err="1"/>
              <a:t>the</a:t>
            </a:r>
            <a:r>
              <a:rPr lang="hr-HR" sz="2600" b="1" dirty="0"/>
              <a:t> </a:t>
            </a:r>
            <a:r>
              <a:rPr lang="en-US" sz="2600" b="1" dirty="0"/>
              <a:t>instruments – </a:t>
            </a:r>
            <a:r>
              <a:rPr lang="en-US" sz="2600" b="1" dirty="0" err="1">
                <a:solidFill>
                  <a:schemeClr val="accent1"/>
                </a:solidFill>
              </a:rPr>
              <a:t>zvuk</a:t>
            </a:r>
            <a:r>
              <a:rPr lang="en-US" sz="2600" b="1" dirty="0">
                <a:solidFill>
                  <a:schemeClr val="accent1"/>
                </a:solidFill>
              </a:rPr>
              <a:t> </a:t>
            </a:r>
            <a:r>
              <a:rPr lang="en-US" sz="2600" b="1" dirty="0" err="1">
                <a:solidFill>
                  <a:schemeClr val="accent1"/>
                </a:solidFill>
              </a:rPr>
              <a:t>instrumenata</a:t>
            </a:r>
            <a:endParaRPr lang="en-US" sz="2600" b="1" dirty="0">
              <a:solidFill>
                <a:schemeClr val="accent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600" b="1" dirty="0"/>
              <a:t>the memories that come back with the song – </a:t>
            </a:r>
            <a:r>
              <a:rPr lang="en-US" sz="2600" b="1" dirty="0" err="1">
                <a:solidFill>
                  <a:schemeClr val="accent1"/>
                </a:solidFill>
              </a:rPr>
              <a:t>sjećanja</a:t>
            </a:r>
            <a:r>
              <a:rPr lang="en-US" sz="2600" b="1" dirty="0">
                <a:solidFill>
                  <a:schemeClr val="accent1"/>
                </a:solidFill>
              </a:rPr>
              <a:t> </a:t>
            </a:r>
            <a:r>
              <a:rPr lang="en-US" sz="2600" b="1" dirty="0" err="1">
                <a:solidFill>
                  <a:schemeClr val="accent1"/>
                </a:solidFill>
              </a:rPr>
              <a:t>koja</a:t>
            </a:r>
            <a:r>
              <a:rPr lang="en-US" sz="2600" b="1" dirty="0">
                <a:solidFill>
                  <a:schemeClr val="accent1"/>
                </a:solidFill>
              </a:rPr>
              <a:t> </a:t>
            </a:r>
            <a:r>
              <a:rPr lang="en-US" sz="2600" b="1" dirty="0" err="1">
                <a:solidFill>
                  <a:schemeClr val="accent1"/>
                </a:solidFill>
              </a:rPr>
              <a:t>vežeš</a:t>
            </a:r>
            <a:r>
              <a:rPr lang="en-US" sz="2600" b="1" dirty="0">
                <a:solidFill>
                  <a:schemeClr val="accent1"/>
                </a:solidFill>
              </a:rPr>
              <a:t> </a:t>
            </a:r>
            <a:r>
              <a:rPr lang="en-US" sz="2600" b="1" dirty="0" err="1">
                <a:solidFill>
                  <a:schemeClr val="accent1"/>
                </a:solidFill>
              </a:rPr>
              <a:t>uz</a:t>
            </a:r>
            <a:r>
              <a:rPr lang="en-US" sz="2600" b="1" dirty="0">
                <a:solidFill>
                  <a:schemeClr val="accent1"/>
                </a:solidFill>
              </a:rPr>
              <a:t> </a:t>
            </a:r>
            <a:r>
              <a:rPr lang="en-US" sz="2600" b="1" dirty="0" err="1">
                <a:solidFill>
                  <a:schemeClr val="accent1"/>
                </a:solidFill>
              </a:rPr>
              <a:t>pjesmu</a:t>
            </a:r>
            <a:r>
              <a:rPr lang="en-US" sz="2600" b="1" dirty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789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3F1C8D0-79F0-725D-54C5-69A51E23EC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9969" cy="686356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4424BF-964F-71D9-C8A5-97D6484F4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6588" y="254278"/>
            <a:ext cx="5181600" cy="1698810"/>
          </a:xfrm>
        </p:spPr>
        <p:txBody>
          <a:bodyPr/>
          <a:lstStyle/>
          <a:p>
            <a:pPr marL="0" indent="0">
              <a:buNone/>
            </a:pPr>
            <a:r>
              <a:rPr lang="hr-HR" b="1" dirty="0"/>
              <a:t>Do </a:t>
            </a:r>
            <a:r>
              <a:rPr lang="hr-HR" b="1" dirty="0" err="1"/>
              <a:t>Task</a:t>
            </a:r>
            <a:r>
              <a:rPr lang="hr-HR" b="1" dirty="0"/>
              <a:t> D. </a:t>
            </a:r>
            <a:r>
              <a:rPr lang="en-US" b="1" dirty="0"/>
              <a:t>Listen and tick what Emma’s grandma liked about </a:t>
            </a:r>
            <a:r>
              <a:rPr lang="hr-HR" b="1" dirty="0"/>
              <a:t>t</a:t>
            </a:r>
            <a:r>
              <a:rPr lang="en-US" b="1" dirty="0"/>
              <a:t>he Beatles? What songs did Emma’s mum like?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80D40C-CECC-8E27-E123-65673208D6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2" y="1485771"/>
            <a:ext cx="3840929" cy="416376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l__16_4_i_was_young_then__part_3_">
            <a:hlinkClick r:id="" action="ppaction://media"/>
            <a:extLst>
              <a:ext uri="{FF2B5EF4-FFF2-40B4-BE49-F238E27FC236}">
                <a16:creationId xmlns:a16="http://schemas.microsoft.com/office/drawing/2014/main" id="{A2997C42-532E-8B08-C83B-C166AD63B5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98188" y="1242089"/>
            <a:ext cx="487363" cy="4873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5DEEB8-BF48-E5B3-9FA4-B2AD3A5361AA}"/>
              </a:ext>
            </a:extLst>
          </p:cNvPr>
          <p:cNvSpPr txBox="1"/>
          <p:nvPr/>
        </p:nvSpPr>
        <p:spPr>
          <a:xfrm>
            <a:off x="6216587" y="2201661"/>
            <a:ext cx="566896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Check.</a:t>
            </a:r>
          </a:p>
          <a:p>
            <a:endParaRPr lang="en-US" sz="2800" b="1" dirty="0"/>
          </a:p>
          <a:p>
            <a:r>
              <a:rPr lang="en-US" sz="2800" dirty="0"/>
              <a:t>Emma’s grandma likes the beat, the lyrics, and the sound of the electric guitars.</a:t>
            </a:r>
          </a:p>
          <a:p>
            <a:r>
              <a:rPr lang="en-US" sz="2800" dirty="0"/>
              <a:t>Emma’s mum liked </a:t>
            </a:r>
            <a:r>
              <a:rPr lang="en-US" sz="2800" i="1" dirty="0"/>
              <a:t>Blackbird</a:t>
            </a:r>
            <a:r>
              <a:rPr lang="en-US" sz="2800" dirty="0"/>
              <a:t> and </a:t>
            </a:r>
            <a:r>
              <a:rPr lang="en-US" sz="2800" i="1" dirty="0"/>
              <a:t>Octopus’s Garden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715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82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 </a:t>
            </a:r>
            <a:r>
              <a:rPr lang="hr-HR" i="1" dirty="0" err="1"/>
              <a:t>page</a:t>
            </a:r>
            <a:r>
              <a:rPr lang="hr-HR" i="1" dirty="0"/>
              <a:t> 79.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49E1A4-5B06-38A4-FAAE-6409FB6E5227}"/>
              </a:ext>
            </a:extLst>
          </p:cNvPr>
          <p:cNvSpPr txBox="1"/>
          <p:nvPr/>
        </p:nvSpPr>
        <p:spPr>
          <a:xfrm>
            <a:off x="5844375" y="1151518"/>
            <a:ext cx="61582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Look at the definitions on the right. </a:t>
            </a:r>
            <a:endParaRPr lang="hr-HR" sz="2800" b="1" dirty="0"/>
          </a:p>
          <a:p>
            <a:r>
              <a:rPr lang="en-US" sz="2800" b="1" dirty="0"/>
              <a:t>The first letter is missing.</a:t>
            </a:r>
            <a:endParaRPr lang="hr-HR" sz="2800" b="1" dirty="0"/>
          </a:p>
          <a:p>
            <a:r>
              <a:rPr lang="en-US" sz="2800" b="1" dirty="0"/>
              <a:t>Guess the word. </a:t>
            </a:r>
            <a:endParaRPr lang="hr-HR" sz="2800" b="1" dirty="0"/>
          </a:p>
          <a:p>
            <a:r>
              <a:rPr lang="hr-HR" sz="2800" b="1" dirty="0"/>
              <a:t>C</a:t>
            </a:r>
            <a:r>
              <a:rPr lang="en-US" sz="2800" b="1" dirty="0" err="1"/>
              <a:t>opy</a:t>
            </a:r>
            <a:r>
              <a:rPr lang="en-US" sz="2800" b="1" dirty="0"/>
              <a:t> it in the right place on the alphabetical list.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BD0E3-7E3C-7BAD-E913-7F3714EED190}"/>
              </a:ext>
            </a:extLst>
          </p:cNvPr>
          <p:cNvSpPr txBox="1"/>
          <p:nvPr/>
        </p:nvSpPr>
        <p:spPr>
          <a:xfrm>
            <a:off x="5844375" y="3831505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7BD71-C271-9DF1-4363-2299D8425B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/>
          <a:stretch/>
        </p:blipFill>
        <p:spPr>
          <a:xfrm>
            <a:off x="899019" y="1069312"/>
            <a:ext cx="3911572" cy="553770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D63AAB-70EF-C9AF-0A3D-B57FE4C614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19" y="1084971"/>
            <a:ext cx="3894157" cy="538018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8C5D77-A5F3-0BC1-959F-B2C5DB2A52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14" y="1440148"/>
            <a:ext cx="3745982" cy="501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7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1135</Words>
  <Application>Microsoft Office PowerPoint</Application>
  <PresentationFormat>Widescreen</PresentationFormat>
  <Paragraphs>139</Paragraphs>
  <Slides>19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Lesson 16 I was crazy about John</vt:lpstr>
      <vt:lpstr>Listen to this song.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Workbook page 79.</vt:lpstr>
      <vt:lpstr>Workbook page 81.</vt:lpstr>
      <vt:lpstr>PowerPoint Presentation</vt:lpstr>
      <vt:lpstr>PowerPoint Presentation</vt:lpstr>
      <vt:lpstr>PowerPoint Presentation</vt:lpstr>
      <vt:lpstr>Workbook page 83.</vt:lpstr>
      <vt:lpstr>PowerPoint Presentation</vt:lpstr>
      <vt:lpstr>PowerPoint Presentation</vt:lpstr>
      <vt:lpstr>PowerPoint Presentation</vt:lpstr>
      <vt:lpstr>Workbook page 80.</vt:lpstr>
      <vt:lpstr>Workbook page 82.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16 – I was crazy about John</dc:title>
  <dc:creator>Josipa</dc:creator>
  <cp:lastModifiedBy>Iva Palčić Strčić</cp:lastModifiedBy>
  <cp:revision>49</cp:revision>
  <dcterms:created xsi:type="dcterms:W3CDTF">2022-08-04T11:23:09Z</dcterms:created>
  <dcterms:modified xsi:type="dcterms:W3CDTF">2022-11-14T19:50:14Z</dcterms:modified>
</cp:coreProperties>
</file>